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30" r:id="rId1"/>
  </p:sldMasterIdLst>
  <p:notesMasterIdLst>
    <p:notesMasterId r:id="rId29"/>
  </p:notesMasterIdLst>
  <p:sldIdLst>
    <p:sldId id="325" r:id="rId2"/>
    <p:sldId id="302" r:id="rId3"/>
    <p:sldId id="303" r:id="rId4"/>
    <p:sldId id="304" r:id="rId5"/>
    <p:sldId id="305" r:id="rId6"/>
    <p:sldId id="306" r:id="rId7"/>
    <p:sldId id="308" r:id="rId8"/>
    <p:sldId id="309" r:id="rId9"/>
    <p:sldId id="310" r:id="rId10"/>
    <p:sldId id="311" r:id="rId11"/>
    <p:sldId id="283" r:id="rId12"/>
    <p:sldId id="312" r:id="rId13"/>
    <p:sldId id="337" r:id="rId14"/>
    <p:sldId id="313" r:id="rId15"/>
    <p:sldId id="340" r:id="rId16"/>
    <p:sldId id="315" r:id="rId17"/>
    <p:sldId id="327" r:id="rId18"/>
    <p:sldId id="328" r:id="rId19"/>
    <p:sldId id="329" r:id="rId20"/>
    <p:sldId id="330" r:id="rId21"/>
    <p:sldId id="331" r:id="rId22"/>
    <p:sldId id="332" r:id="rId23"/>
    <p:sldId id="333" r:id="rId24"/>
    <p:sldId id="341" r:id="rId25"/>
    <p:sldId id="334" r:id="rId26"/>
    <p:sldId id="342" r:id="rId27"/>
    <p:sldId id="34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952" userDrawn="1">
          <p15:clr>
            <a:srgbClr val="A4A3A4"/>
          </p15:clr>
        </p15:guide>
        <p15:guide id="6" pos="2721" userDrawn="1">
          <p15:clr>
            <a:srgbClr val="A4A3A4"/>
          </p15:clr>
        </p15:guide>
        <p15:guide id="8" pos="181" userDrawn="1">
          <p15:clr>
            <a:srgbClr val="A4A3A4"/>
          </p15:clr>
        </p15:guide>
        <p15:guide id="9" orient="horz" pos="640" userDrawn="1">
          <p15:clr>
            <a:srgbClr val="A4A3A4"/>
          </p15:clr>
        </p15:guide>
        <p15:guide id="12" pos="40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A94"/>
    <a:srgbClr val="388052"/>
    <a:srgbClr val="A83F3C"/>
    <a:srgbClr val="F8E5A0"/>
    <a:srgbClr val="F4A4A4"/>
    <a:srgbClr val="ABEDDD"/>
    <a:srgbClr val="FF4343"/>
    <a:srgbClr val="BFFBC8"/>
    <a:srgbClr val="9EF8E9"/>
    <a:srgbClr val="BFE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1375" autoAdjust="0"/>
  </p:normalViewPr>
  <p:slideViewPr>
    <p:cSldViewPr snapToGrid="0">
      <p:cViewPr>
        <p:scale>
          <a:sx n="125" d="100"/>
          <a:sy n="125" d="100"/>
        </p:scale>
        <p:origin x="408" y="-1968"/>
      </p:cViewPr>
      <p:guideLst>
        <p:guide orient="horz" pos="3952"/>
        <p:guide pos="2721"/>
        <p:guide pos="181"/>
        <p:guide orient="horz" pos="640"/>
        <p:guide pos="4037"/>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E2D06-C130-4253-B39C-835BDAB2478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7D26842E-5E39-4616-A44C-37C5A461542A}">
      <dgm:prSet phldrT="[テキスト]"/>
      <dgm:spPr>
        <a:solidFill>
          <a:srgbClr val="92D050"/>
        </a:solidFill>
        <a:ln>
          <a:solidFill>
            <a:schemeClr val="accent5">
              <a:lumMod val="50000"/>
            </a:schemeClr>
          </a:solidFill>
        </a:ln>
      </dgm:spPr>
      <dgm:t>
        <a:bodyPr/>
        <a:lstStyle/>
        <a:p>
          <a:r>
            <a:rPr kumimoji="1" lang="ja-JP" altLang="en-US" dirty="0">
              <a:solidFill>
                <a:schemeClr val="tx1"/>
              </a:solidFill>
            </a:rPr>
            <a:t>生成</a:t>
          </a:r>
        </a:p>
      </dgm:t>
    </dgm:pt>
    <dgm:pt modelId="{0FE160EF-F622-494E-8C6C-C94FB65E489D}" type="parTrans" cxnId="{DE7F7835-6209-4656-AD25-CAB114995178}">
      <dgm:prSet/>
      <dgm:spPr/>
      <dgm:t>
        <a:bodyPr/>
        <a:lstStyle/>
        <a:p>
          <a:endParaRPr kumimoji="1" lang="ja-JP" altLang="en-US"/>
        </a:p>
      </dgm:t>
    </dgm:pt>
    <dgm:pt modelId="{94AC503D-2C77-4D0D-B38C-C70C74435009}" type="sibTrans" cxnId="{DE7F7835-6209-4656-AD25-CAB114995178}">
      <dgm:prSet/>
      <dgm:spPr>
        <a:solidFill>
          <a:schemeClr val="bg1"/>
        </a:solidFill>
        <a:ln>
          <a:solidFill>
            <a:schemeClr val="accent5">
              <a:lumMod val="50000"/>
            </a:schemeClr>
          </a:solidFill>
        </a:ln>
      </dgm:spPr>
      <dgm:t>
        <a:bodyPr/>
        <a:lstStyle/>
        <a:p>
          <a:endParaRPr kumimoji="1" lang="ja-JP" altLang="en-US">
            <a:solidFill>
              <a:srgbClr val="FF0000"/>
            </a:solidFill>
          </a:endParaRPr>
        </a:p>
      </dgm:t>
    </dgm:pt>
    <dgm:pt modelId="{8D2DE7B9-4D36-49F4-8383-1ABD46A2D420}">
      <dgm:prSet phldrT="[テキスト]"/>
      <dgm:spPr>
        <a:solidFill>
          <a:schemeClr val="accent4">
            <a:lumMod val="60000"/>
            <a:lumOff val="40000"/>
          </a:schemeClr>
        </a:solidFill>
        <a:ln>
          <a:solidFill>
            <a:schemeClr val="accent5">
              <a:lumMod val="50000"/>
            </a:schemeClr>
          </a:solidFill>
        </a:ln>
      </dgm:spPr>
      <dgm:t>
        <a:bodyPr/>
        <a:lstStyle/>
        <a:p>
          <a:r>
            <a:rPr kumimoji="1" lang="ja-JP" altLang="en-US" dirty="0">
              <a:solidFill>
                <a:schemeClr val="tx1"/>
              </a:solidFill>
            </a:rPr>
            <a:t>更新</a:t>
          </a:r>
        </a:p>
      </dgm:t>
    </dgm:pt>
    <dgm:pt modelId="{E1B5A737-1E62-4CF7-ACB3-7CB2D3158FE0}" type="parTrans" cxnId="{4C5BCE26-2FD1-4784-BC4C-2597FA3AE7D2}">
      <dgm:prSet/>
      <dgm:spPr/>
      <dgm:t>
        <a:bodyPr/>
        <a:lstStyle/>
        <a:p>
          <a:endParaRPr kumimoji="1" lang="ja-JP" altLang="en-US"/>
        </a:p>
      </dgm:t>
    </dgm:pt>
    <dgm:pt modelId="{9872EDF5-EB9F-4443-8664-155FD64F67CA}" type="sibTrans" cxnId="{4C5BCE26-2FD1-4784-BC4C-2597FA3AE7D2}">
      <dgm:prSet/>
      <dgm:spPr>
        <a:solidFill>
          <a:schemeClr val="bg1"/>
        </a:solidFill>
        <a:ln>
          <a:solidFill>
            <a:schemeClr val="accent5">
              <a:lumMod val="50000"/>
            </a:schemeClr>
          </a:solidFill>
        </a:ln>
      </dgm:spPr>
      <dgm:t>
        <a:bodyPr/>
        <a:lstStyle/>
        <a:p>
          <a:endParaRPr kumimoji="1" lang="ja-JP" altLang="en-US">
            <a:solidFill>
              <a:srgbClr val="FF0000"/>
            </a:solidFill>
          </a:endParaRPr>
        </a:p>
      </dgm:t>
    </dgm:pt>
    <dgm:pt modelId="{C20EE22E-142A-4DFD-814E-C594FA3ED636}">
      <dgm:prSet phldrT="[テキスト]"/>
      <dgm:spPr>
        <a:solidFill>
          <a:schemeClr val="accent2">
            <a:lumMod val="60000"/>
            <a:lumOff val="40000"/>
          </a:schemeClr>
        </a:solidFill>
        <a:ln>
          <a:solidFill>
            <a:schemeClr val="accent5">
              <a:lumMod val="50000"/>
            </a:schemeClr>
          </a:solidFill>
        </a:ln>
      </dgm:spPr>
      <dgm:t>
        <a:bodyPr/>
        <a:lstStyle/>
        <a:p>
          <a:r>
            <a:rPr kumimoji="1" lang="ja-JP" altLang="en-US" dirty="0">
              <a:solidFill>
                <a:schemeClr val="tx1"/>
              </a:solidFill>
            </a:rPr>
            <a:t>破棄</a:t>
          </a:r>
        </a:p>
      </dgm:t>
    </dgm:pt>
    <dgm:pt modelId="{7E5AE7DD-519F-45B9-922B-3D64B17CE051}" type="parTrans" cxnId="{E23B200D-2A31-443A-A724-DE667EC0E3CA}">
      <dgm:prSet/>
      <dgm:spPr/>
      <dgm:t>
        <a:bodyPr/>
        <a:lstStyle/>
        <a:p>
          <a:endParaRPr kumimoji="1" lang="ja-JP" altLang="en-US"/>
        </a:p>
      </dgm:t>
    </dgm:pt>
    <dgm:pt modelId="{ABFC4CFB-D8B8-4026-80C6-269096101281}" type="sibTrans" cxnId="{E23B200D-2A31-443A-A724-DE667EC0E3CA}">
      <dgm:prSet/>
      <dgm:spPr>
        <a:solidFill>
          <a:schemeClr val="bg1"/>
        </a:solidFill>
        <a:ln>
          <a:solidFill>
            <a:schemeClr val="accent5">
              <a:lumMod val="50000"/>
            </a:schemeClr>
          </a:solidFill>
        </a:ln>
      </dgm:spPr>
      <dgm:t>
        <a:bodyPr/>
        <a:lstStyle/>
        <a:p>
          <a:endParaRPr kumimoji="1" lang="ja-JP" altLang="en-US">
            <a:solidFill>
              <a:srgbClr val="FF0000"/>
            </a:solidFill>
          </a:endParaRPr>
        </a:p>
      </dgm:t>
    </dgm:pt>
    <dgm:pt modelId="{08551153-8E1D-4B70-BDD0-995A18FB1723}" type="pres">
      <dgm:prSet presAssocID="{457E2D06-C130-4253-B39C-835BDAB24783}" presName="cycle" presStyleCnt="0">
        <dgm:presLayoutVars>
          <dgm:dir/>
          <dgm:resizeHandles val="exact"/>
        </dgm:presLayoutVars>
      </dgm:prSet>
      <dgm:spPr/>
    </dgm:pt>
    <dgm:pt modelId="{D1024CCF-874D-4169-99D3-460A47543625}" type="pres">
      <dgm:prSet presAssocID="{7D26842E-5E39-4616-A44C-37C5A461542A}" presName="node" presStyleLbl="node1" presStyleIdx="0" presStyleCnt="3">
        <dgm:presLayoutVars>
          <dgm:bulletEnabled val="1"/>
        </dgm:presLayoutVars>
      </dgm:prSet>
      <dgm:spPr/>
    </dgm:pt>
    <dgm:pt modelId="{10B6E5F0-7095-448D-BB6B-0A1BB84ED3CF}" type="pres">
      <dgm:prSet presAssocID="{94AC503D-2C77-4D0D-B38C-C70C74435009}" presName="sibTrans" presStyleLbl="sibTrans2D1" presStyleIdx="0" presStyleCnt="3"/>
      <dgm:spPr/>
    </dgm:pt>
    <dgm:pt modelId="{22D526CD-A67F-4F02-8DCE-9B5FAD31180C}" type="pres">
      <dgm:prSet presAssocID="{94AC503D-2C77-4D0D-B38C-C70C74435009}" presName="connectorText" presStyleLbl="sibTrans2D1" presStyleIdx="0" presStyleCnt="3"/>
      <dgm:spPr/>
    </dgm:pt>
    <dgm:pt modelId="{A12E57A9-C4BE-425A-9210-1B0AD904FDEF}" type="pres">
      <dgm:prSet presAssocID="{8D2DE7B9-4D36-49F4-8383-1ABD46A2D420}" presName="node" presStyleLbl="node1" presStyleIdx="1" presStyleCnt="3">
        <dgm:presLayoutVars>
          <dgm:bulletEnabled val="1"/>
        </dgm:presLayoutVars>
      </dgm:prSet>
      <dgm:spPr/>
    </dgm:pt>
    <dgm:pt modelId="{069050FA-BB5D-4288-B89F-15705D58E9A8}" type="pres">
      <dgm:prSet presAssocID="{9872EDF5-EB9F-4443-8664-155FD64F67CA}" presName="sibTrans" presStyleLbl="sibTrans2D1" presStyleIdx="1" presStyleCnt="3"/>
      <dgm:spPr/>
    </dgm:pt>
    <dgm:pt modelId="{9E4EE123-85FA-4FAA-93DE-CEBC4C9D63ED}" type="pres">
      <dgm:prSet presAssocID="{9872EDF5-EB9F-4443-8664-155FD64F67CA}" presName="connectorText" presStyleLbl="sibTrans2D1" presStyleIdx="1" presStyleCnt="3"/>
      <dgm:spPr/>
    </dgm:pt>
    <dgm:pt modelId="{BFFA5F6B-7DBE-4B63-B4C7-B0E2F4EF106F}" type="pres">
      <dgm:prSet presAssocID="{C20EE22E-142A-4DFD-814E-C594FA3ED636}" presName="node" presStyleLbl="node1" presStyleIdx="2" presStyleCnt="3">
        <dgm:presLayoutVars>
          <dgm:bulletEnabled val="1"/>
        </dgm:presLayoutVars>
      </dgm:prSet>
      <dgm:spPr/>
    </dgm:pt>
    <dgm:pt modelId="{DBB7A24A-37FA-4C63-A61F-5FF36052496B}" type="pres">
      <dgm:prSet presAssocID="{ABFC4CFB-D8B8-4026-80C6-269096101281}" presName="sibTrans" presStyleLbl="sibTrans2D1" presStyleIdx="2" presStyleCnt="3"/>
      <dgm:spPr/>
    </dgm:pt>
    <dgm:pt modelId="{E08008F1-2FE5-4A76-8CBA-D089C2534759}" type="pres">
      <dgm:prSet presAssocID="{ABFC4CFB-D8B8-4026-80C6-269096101281}" presName="connectorText" presStyleLbl="sibTrans2D1" presStyleIdx="2" presStyleCnt="3"/>
      <dgm:spPr/>
    </dgm:pt>
  </dgm:ptLst>
  <dgm:cxnLst>
    <dgm:cxn modelId="{E23B200D-2A31-443A-A724-DE667EC0E3CA}" srcId="{457E2D06-C130-4253-B39C-835BDAB24783}" destId="{C20EE22E-142A-4DFD-814E-C594FA3ED636}" srcOrd="2" destOrd="0" parTransId="{7E5AE7DD-519F-45B9-922B-3D64B17CE051}" sibTransId="{ABFC4CFB-D8B8-4026-80C6-269096101281}"/>
    <dgm:cxn modelId="{3B7CC010-AA5E-4E00-87E8-9B1C6258FB08}" type="presOf" srcId="{7D26842E-5E39-4616-A44C-37C5A461542A}" destId="{D1024CCF-874D-4169-99D3-460A47543625}" srcOrd="0" destOrd="0" presId="urn:microsoft.com/office/officeart/2005/8/layout/cycle2"/>
    <dgm:cxn modelId="{CCC2DB10-13F6-4F83-819E-202040E5B6F8}" type="presOf" srcId="{8D2DE7B9-4D36-49F4-8383-1ABD46A2D420}" destId="{A12E57A9-C4BE-425A-9210-1B0AD904FDEF}" srcOrd="0" destOrd="0" presId="urn:microsoft.com/office/officeart/2005/8/layout/cycle2"/>
    <dgm:cxn modelId="{E1DFCE14-40F4-466A-A85B-9626090DD75E}" type="presOf" srcId="{9872EDF5-EB9F-4443-8664-155FD64F67CA}" destId="{9E4EE123-85FA-4FAA-93DE-CEBC4C9D63ED}" srcOrd="1" destOrd="0" presId="urn:microsoft.com/office/officeart/2005/8/layout/cycle2"/>
    <dgm:cxn modelId="{476AED14-41CA-43D5-944C-514A4B9221BE}" type="presOf" srcId="{457E2D06-C130-4253-B39C-835BDAB24783}" destId="{08551153-8E1D-4B70-BDD0-995A18FB1723}" srcOrd="0" destOrd="0" presId="urn:microsoft.com/office/officeart/2005/8/layout/cycle2"/>
    <dgm:cxn modelId="{4C5BCE26-2FD1-4784-BC4C-2597FA3AE7D2}" srcId="{457E2D06-C130-4253-B39C-835BDAB24783}" destId="{8D2DE7B9-4D36-49F4-8383-1ABD46A2D420}" srcOrd="1" destOrd="0" parTransId="{E1B5A737-1E62-4CF7-ACB3-7CB2D3158FE0}" sibTransId="{9872EDF5-EB9F-4443-8664-155FD64F67CA}"/>
    <dgm:cxn modelId="{8FE26B2A-F76F-4DFA-82DA-EC9F4F83E1E3}" type="presOf" srcId="{94AC503D-2C77-4D0D-B38C-C70C74435009}" destId="{10B6E5F0-7095-448D-BB6B-0A1BB84ED3CF}" srcOrd="0" destOrd="0" presId="urn:microsoft.com/office/officeart/2005/8/layout/cycle2"/>
    <dgm:cxn modelId="{DE7F7835-6209-4656-AD25-CAB114995178}" srcId="{457E2D06-C130-4253-B39C-835BDAB24783}" destId="{7D26842E-5E39-4616-A44C-37C5A461542A}" srcOrd="0" destOrd="0" parTransId="{0FE160EF-F622-494E-8C6C-C94FB65E489D}" sibTransId="{94AC503D-2C77-4D0D-B38C-C70C74435009}"/>
    <dgm:cxn modelId="{5502733C-0298-4C91-A088-8B05AD1DBB7D}" type="presOf" srcId="{94AC503D-2C77-4D0D-B38C-C70C74435009}" destId="{22D526CD-A67F-4F02-8DCE-9B5FAD31180C}" srcOrd="1" destOrd="0" presId="urn:microsoft.com/office/officeart/2005/8/layout/cycle2"/>
    <dgm:cxn modelId="{EF180681-5EA9-4A7B-A657-94BC0A8FC73C}" type="presOf" srcId="{C20EE22E-142A-4DFD-814E-C594FA3ED636}" destId="{BFFA5F6B-7DBE-4B63-B4C7-B0E2F4EF106F}" srcOrd="0" destOrd="0" presId="urn:microsoft.com/office/officeart/2005/8/layout/cycle2"/>
    <dgm:cxn modelId="{DA1C9D82-AC83-4CD4-9AB9-1F281FA1F513}" type="presOf" srcId="{ABFC4CFB-D8B8-4026-80C6-269096101281}" destId="{DBB7A24A-37FA-4C63-A61F-5FF36052496B}" srcOrd="0" destOrd="0" presId="urn:microsoft.com/office/officeart/2005/8/layout/cycle2"/>
    <dgm:cxn modelId="{242341AC-71A8-4E8D-B5DF-AA5176B401F2}" type="presOf" srcId="{ABFC4CFB-D8B8-4026-80C6-269096101281}" destId="{E08008F1-2FE5-4A76-8CBA-D089C2534759}" srcOrd="1" destOrd="0" presId="urn:microsoft.com/office/officeart/2005/8/layout/cycle2"/>
    <dgm:cxn modelId="{94518DFF-E919-41BE-92BF-E688CB65223C}" type="presOf" srcId="{9872EDF5-EB9F-4443-8664-155FD64F67CA}" destId="{069050FA-BB5D-4288-B89F-15705D58E9A8}" srcOrd="0" destOrd="0" presId="urn:microsoft.com/office/officeart/2005/8/layout/cycle2"/>
    <dgm:cxn modelId="{03D8EF48-F030-4C28-BA3E-ABF159FAC6D9}" type="presParOf" srcId="{08551153-8E1D-4B70-BDD0-995A18FB1723}" destId="{D1024CCF-874D-4169-99D3-460A47543625}" srcOrd="0" destOrd="0" presId="urn:microsoft.com/office/officeart/2005/8/layout/cycle2"/>
    <dgm:cxn modelId="{221B2900-F6CB-4F26-9D78-0AD245919E1D}" type="presParOf" srcId="{08551153-8E1D-4B70-BDD0-995A18FB1723}" destId="{10B6E5F0-7095-448D-BB6B-0A1BB84ED3CF}" srcOrd="1" destOrd="0" presId="urn:microsoft.com/office/officeart/2005/8/layout/cycle2"/>
    <dgm:cxn modelId="{B91A2EF2-F280-486D-8090-66BD9A3C9014}" type="presParOf" srcId="{10B6E5F0-7095-448D-BB6B-0A1BB84ED3CF}" destId="{22D526CD-A67F-4F02-8DCE-9B5FAD31180C}" srcOrd="0" destOrd="0" presId="urn:microsoft.com/office/officeart/2005/8/layout/cycle2"/>
    <dgm:cxn modelId="{635C4139-30DF-491E-B598-972C20E36CC2}" type="presParOf" srcId="{08551153-8E1D-4B70-BDD0-995A18FB1723}" destId="{A12E57A9-C4BE-425A-9210-1B0AD904FDEF}" srcOrd="2" destOrd="0" presId="urn:microsoft.com/office/officeart/2005/8/layout/cycle2"/>
    <dgm:cxn modelId="{45DF9774-35FC-4D17-A923-8A10DC0C8FEC}" type="presParOf" srcId="{08551153-8E1D-4B70-BDD0-995A18FB1723}" destId="{069050FA-BB5D-4288-B89F-15705D58E9A8}" srcOrd="3" destOrd="0" presId="urn:microsoft.com/office/officeart/2005/8/layout/cycle2"/>
    <dgm:cxn modelId="{43764742-B6E8-40B9-B2CE-75F07F6AD0D4}" type="presParOf" srcId="{069050FA-BB5D-4288-B89F-15705D58E9A8}" destId="{9E4EE123-85FA-4FAA-93DE-CEBC4C9D63ED}" srcOrd="0" destOrd="0" presId="urn:microsoft.com/office/officeart/2005/8/layout/cycle2"/>
    <dgm:cxn modelId="{67566CB8-01D7-4D41-BE2F-69886704F401}" type="presParOf" srcId="{08551153-8E1D-4B70-BDD0-995A18FB1723}" destId="{BFFA5F6B-7DBE-4B63-B4C7-B0E2F4EF106F}" srcOrd="4" destOrd="0" presId="urn:microsoft.com/office/officeart/2005/8/layout/cycle2"/>
    <dgm:cxn modelId="{D532C7D0-D3DD-427A-A53D-27D63A09BD33}" type="presParOf" srcId="{08551153-8E1D-4B70-BDD0-995A18FB1723}" destId="{DBB7A24A-37FA-4C63-A61F-5FF36052496B}" srcOrd="5" destOrd="0" presId="urn:microsoft.com/office/officeart/2005/8/layout/cycle2"/>
    <dgm:cxn modelId="{3C8D9757-ED2C-4125-A6B6-11D1B2EE6A98}" type="presParOf" srcId="{DBB7A24A-37FA-4C63-A61F-5FF36052496B}" destId="{E08008F1-2FE5-4A76-8CBA-D089C253475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24CCF-874D-4169-99D3-460A47543625}">
      <dsp:nvSpPr>
        <dsp:cNvPr id="0" name=""/>
        <dsp:cNvSpPr/>
      </dsp:nvSpPr>
      <dsp:spPr>
        <a:xfrm>
          <a:off x="1162795" y="340646"/>
          <a:ext cx="1546612" cy="1546612"/>
        </a:xfrm>
        <a:prstGeom prst="ellipse">
          <a:avLst/>
        </a:prstGeom>
        <a:solidFill>
          <a:srgbClr val="92D050"/>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solidFill>
                <a:schemeClr val="tx1"/>
              </a:solidFill>
            </a:rPr>
            <a:t>生成</a:t>
          </a:r>
        </a:p>
      </dsp:txBody>
      <dsp:txXfrm>
        <a:off x="1389291" y="567142"/>
        <a:ext cx="1093620" cy="1093620"/>
      </dsp:txXfrm>
    </dsp:sp>
    <dsp:sp modelId="{10B6E5F0-7095-448D-BB6B-0A1BB84ED3CF}">
      <dsp:nvSpPr>
        <dsp:cNvPr id="0" name=""/>
        <dsp:cNvSpPr/>
      </dsp:nvSpPr>
      <dsp:spPr>
        <a:xfrm rot="3600000">
          <a:off x="2305266" y="1849132"/>
          <a:ext cx="411950" cy="521981"/>
        </a:xfrm>
        <a:prstGeom prst="rightArrow">
          <a:avLst>
            <a:gd name="adj1" fmla="val 60000"/>
            <a:gd name="adj2" fmla="val 50000"/>
          </a:avLst>
        </a:prstGeom>
        <a:solidFill>
          <a:schemeClr val="bg1"/>
        </a:solidFill>
        <a:ln>
          <a:solidFill>
            <a:schemeClr val="accent5">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solidFill>
              <a:srgbClr val="FF0000"/>
            </a:solidFill>
          </a:endParaRPr>
        </a:p>
      </dsp:txBody>
      <dsp:txXfrm>
        <a:off x="2336162" y="1900014"/>
        <a:ext cx="288365" cy="313189"/>
      </dsp:txXfrm>
    </dsp:sp>
    <dsp:sp modelId="{A12E57A9-C4BE-425A-9210-1B0AD904FDEF}">
      <dsp:nvSpPr>
        <dsp:cNvPr id="0" name=""/>
        <dsp:cNvSpPr/>
      </dsp:nvSpPr>
      <dsp:spPr>
        <a:xfrm>
          <a:off x="2324733" y="2353182"/>
          <a:ext cx="1546612" cy="1546612"/>
        </a:xfrm>
        <a:prstGeom prst="ellipse">
          <a:avLst/>
        </a:prstGeom>
        <a:solidFill>
          <a:schemeClr val="accent4">
            <a:lumMod val="60000"/>
            <a:lumOff val="4000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solidFill>
                <a:schemeClr val="tx1"/>
              </a:solidFill>
            </a:rPr>
            <a:t>更新</a:t>
          </a:r>
        </a:p>
      </dsp:txBody>
      <dsp:txXfrm>
        <a:off x="2551229" y="2579678"/>
        <a:ext cx="1093620" cy="1093620"/>
      </dsp:txXfrm>
    </dsp:sp>
    <dsp:sp modelId="{069050FA-BB5D-4288-B89F-15705D58E9A8}">
      <dsp:nvSpPr>
        <dsp:cNvPr id="0" name=""/>
        <dsp:cNvSpPr/>
      </dsp:nvSpPr>
      <dsp:spPr>
        <a:xfrm rot="10800000">
          <a:off x="1741785" y="2865497"/>
          <a:ext cx="411950" cy="521981"/>
        </a:xfrm>
        <a:prstGeom prst="rightArrow">
          <a:avLst>
            <a:gd name="adj1" fmla="val 60000"/>
            <a:gd name="adj2" fmla="val 50000"/>
          </a:avLst>
        </a:prstGeom>
        <a:solidFill>
          <a:schemeClr val="bg1"/>
        </a:solidFill>
        <a:ln>
          <a:solidFill>
            <a:schemeClr val="accent5">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solidFill>
              <a:srgbClr val="FF0000"/>
            </a:solidFill>
          </a:endParaRPr>
        </a:p>
      </dsp:txBody>
      <dsp:txXfrm rot="10800000">
        <a:off x="1865370" y="2969893"/>
        <a:ext cx="288365" cy="313189"/>
      </dsp:txXfrm>
    </dsp:sp>
    <dsp:sp modelId="{BFFA5F6B-7DBE-4B63-B4C7-B0E2F4EF106F}">
      <dsp:nvSpPr>
        <dsp:cNvPr id="0" name=""/>
        <dsp:cNvSpPr/>
      </dsp:nvSpPr>
      <dsp:spPr>
        <a:xfrm>
          <a:off x="856" y="2353182"/>
          <a:ext cx="1546612" cy="1546612"/>
        </a:xfrm>
        <a:prstGeom prst="ellipse">
          <a:avLst/>
        </a:prstGeom>
        <a:solidFill>
          <a:schemeClr val="accent2">
            <a:lumMod val="60000"/>
            <a:lumOff val="4000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kumimoji="1" lang="ja-JP" altLang="en-US" sz="3900" kern="1200" dirty="0">
              <a:solidFill>
                <a:schemeClr val="tx1"/>
              </a:solidFill>
            </a:rPr>
            <a:t>破棄</a:t>
          </a:r>
        </a:p>
      </dsp:txBody>
      <dsp:txXfrm>
        <a:off x="227352" y="2579678"/>
        <a:ext cx="1093620" cy="1093620"/>
      </dsp:txXfrm>
    </dsp:sp>
    <dsp:sp modelId="{DBB7A24A-37FA-4C63-A61F-5FF36052496B}">
      <dsp:nvSpPr>
        <dsp:cNvPr id="0" name=""/>
        <dsp:cNvSpPr/>
      </dsp:nvSpPr>
      <dsp:spPr>
        <a:xfrm rot="18000000">
          <a:off x="1143327" y="1869326"/>
          <a:ext cx="411950" cy="521981"/>
        </a:xfrm>
        <a:prstGeom prst="rightArrow">
          <a:avLst>
            <a:gd name="adj1" fmla="val 60000"/>
            <a:gd name="adj2" fmla="val 50000"/>
          </a:avLst>
        </a:prstGeom>
        <a:solidFill>
          <a:schemeClr val="bg1"/>
        </a:solidFill>
        <a:ln>
          <a:solidFill>
            <a:schemeClr val="accent5">
              <a:lumMod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solidFill>
              <a:srgbClr val="FF0000"/>
            </a:solidFill>
          </a:endParaRPr>
        </a:p>
      </dsp:txBody>
      <dsp:txXfrm>
        <a:off x="1174223" y="2027236"/>
        <a:ext cx="288365" cy="31318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41F70-603C-4581-858D-30A4D5E8F96C}" type="datetimeFigureOut">
              <a:rPr kumimoji="1" lang="ja-JP" altLang="en-US" smtClean="0"/>
              <a:t>2019/3/25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4BDDEF-07A2-495F-AC24-0561EE7728D8}" type="slidenum">
              <a:rPr kumimoji="1" lang="ja-JP" altLang="en-US" smtClean="0"/>
              <a:t>‹#›</a:t>
            </a:fld>
            <a:endParaRPr kumimoji="1" lang="ja-JP" altLang="en-US"/>
          </a:p>
        </p:txBody>
      </p:sp>
    </p:spTree>
    <p:extLst>
      <p:ext uri="{BB962C8B-B14F-4D97-AF65-F5344CB8AC3E}">
        <p14:creationId xmlns:p14="http://schemas.microsoft.com/office/powerpoint/2010/main" val="31782674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ソーダカラー返る</a:t>
            </a:r>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1</a:t>
            </a:fld>
            <a:endParaRPr kumimoji="1" lang="ja-JP" altLang="en-US"/>
          </a:p>
        </p:txBody>
      </p:sp>
    </p:spTree>
    <p:extLst>
      <p:ext uri="{BB962C8B-B14F-4D97-AF65-F5344CB8AC3E}">
        <p14:creationId xmlns:p14="http://schemas.microsoft.com/office/powerpoint/2010/main" val="2919135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22</a:t>
            </a:fld>
            <a:endParaRPr kumimoji="1" lang="ja-JP" altLang="en-US"/>
          </a:p>
        </p:txBody>
      </p:sp>
    </p:spTree>
    <p:extLst>
      <p:ext uri="{BB962C8B-B14F-4D97-AF65-F5344CB8AC3E}">
        <p14:creationId xmlns:p14="http://schemas.microsoft.com/office/powerpoint/2010/main" val="182459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23</a:t>
            </a:fld>
            <a:endParaRPr kumimoji="1" lang="ja-JP" altLang="en-US"/>
          </a:p>
        </p:txBody>
      </p:sp>
    </p:spTree>
    <p:extLst>
      <p:ext uri="{BB962C8B-B14F-4D97-AF65-F5344CB8AC3E}">
        <p14:creationId xmlns:p14="http://schemas.microsoft.com/office/powerpoint/2010/main" val="383656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学習目的を書く　内容</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25</a:t>
            </a:fld>
            <a:endParaRPr kumimoji="1" lang="ja-JP" altLang="en-US"/>
          </a:p>
        </p:txBody>
      </p:sp>
    </p:spTree>
    <p:extLst>
      <p:ext uri="{BB962C8B-B14F-4D97-AF65-F5344CB8AC3E}">
        <p14:creationId xmlns:p14="http://schemas.microsoft.com/office/powerpoint/2010/main" val="365520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学習目的を書く　内容</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26</a:t>
            </a:fld>
            <a:endParaRPr kumimoji="1" lang="ja-JP" altLang="en-US"/>
          </a:p>
        </p:txBody>
      </p:sp>
    </p:spTree>
    <p:extLst>
      <p:ext uri="{BB962C8B-B14F-4D97-AF65-F5344CB8AC3E}">
        <p14:creationId xmlns:p14="http://schemas.microsoft.com/office/powerpoint/2010/main" val="154269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テキストボックス分けて均等割り付け</a:t>
            </a:r>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a:t>
            </a:fld>
            <a:endParaRPr kumimoji="1" lang="ja-JP" altLang="en-US"/>
          </a:p>
        </p:txBody>
      </p:sp>
    </p:spTree>
    <p:extLst>
      <p:ext uri="{BB962C8B-B14F-4D97-AF65-F5344CB8AC3E}">
        <p14:creationId xmlns:p14="http://schemas.microsoft.com/office/powerpoint/2010/main" val="125374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ボックスとテキストボックスを分ける</a:t>
            </a:r>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4</a:t>
            </a:fld>
            <a:endParaRPr kumimoji="1" lang="ja-JP" altLang="en-US"/>
          </a:p>
        </p:txBody>
      </p:sp>
    </p:spTree>
    <p:extLst>
      <p:ext uri="{BB962C8B-B14F-4D97-AF65-F5344CB8AC3E}">
        <p14:creationId xmlns:p14="http://schemas.microsoft.com/office/powerpoint/2010/main" val="346058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見る人が読む気になるような空間の取り方を意識する</a:t>
            </a:r>
            <a:endParaRPr kumimoji="1" lang="en-US" altLang="ja-JP" dirty="0"/>
          </a:p>
          <a:p>
            <a:endParaRPr kumimoji="1" lang="en-US" altLang="ja-JP" dirty="0"/>
          </a:p>
          <a:p>
            <a:r>
              <a:rPr kumimoji="1" lang="ja-JP" altLang="en-US" dirty="0"/>
              <a:t>分けると空間</a:t>
            </a:r>
            <a:endParaRPr kumimoji="1" lang="en-US" altLang="ja-JP" dirty="0"/>
          </a:p>
          <a:p>
            <a:endParaRPr kumimoji="1" lang="en-US" altLang="ja-JP" dirty="0"/>
          </a:p>
          <a:p>
            <a:r>
              <a:rPr kumimoji="1" lang="ja-JP" altLang="en-US" dirty="0"/>
              <a:t>内容がかわると背景職を変える</a:t>
            </a:r>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13</a:t>
            </a:fld>
            <a:endParaRPr kumimoji="1" lang="ja-JP" altLang="en-US"/>
          </a:p>
        </p:txBody>
      </p:sp>
    </p:spTree>
    <p:extLst>
      <p:ext uri="{BB962C8B-B14F-4D97-AF65-F5344CB8AC3E}">
        <p14:creationId xmlns:p14="http://schemas.microsoft.com/office/powerpoint/2010/main" val="299817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16</a:t>
            </a:fld>
            <a:endParaRPr kumimoji="1" lang="ja-JP" altLang="en-US"/>
          </a:p>
        </p:txBody>
      </p:sp>
    </p:spTree>
    <p:extLst>
      <p:ext uri="{BB962C8B-B14F-4D97-AF65-F5344CB8AC3E}">
        <p14:creationId xmlns:p14="http://schemas.microsoft.com/office/powerpoint/2010/main" val="201616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18</a:t>
            </a:fld>
            <a:endParaRPr kumimoji="1" lang="ja-JP" altLang="en-US"/>
          </a:p>
        </p:txBody>
      </p:sp>
    </p:spTree>
    <p:extLst>
      <p:ext uri="{BB962C8B-B14F-4D97-AF65-F5344CB8AC3E}">
        <p14:creationId xmlns:p14="http://schemas.microsoft.com/office/powerpoint/2010/main" val="2177781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19</a:t>
            </a:fld>
            <a:endParaRPr kumimoji="1" lang="ja-JP" altLang="en-US"/>
          </a:p>
        </p:txBody>
      </p:sp>
    </p:spTree>
    <p:extLst>
      <p:ext uri="{BB962C8B-B14F-4D97-AF65-F5344CB8AC3E}">
        <p14:creationId xmlns:p14="http://schemas.microsoft.com/office/powerpoint/2010/main" val="3209693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20</a:t>
            </a:fld>
            <a:endParaRPr kumimoji="1" lang="ja-JP" altLang="en-US"/>
          </a:p>
        </p:txBody>
      </p:sp>
    </p:spTree>
    <p:extLst>
      <p:ext uri="{BB962C8B-B14F-4D97-AF65-F5344CB8AC3E}">
        <p14:creationId xmlns:p14="http://schemas.microsoft.com/office/powerpoint/2010/main" val="405066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74BDDEF-07A2-495F-AC24-0561EE7728D8}" type="slidenum">
              <a:rPr kumimoji="1" lang="ja-JP" altLang="en-US" smtClean="0"/>
              <a:t>21</a:t>
            </a:fld>
            <a:endParaRPr kumimoji="1" lang="ja-JP" altLang="en-US"/>
          </a:p>
        </p:txBody>
      </p:sp>
    </p:spTree>
    <p:extLst>
      <p:ext uri="{BB962C8B-B14F-4D97-AF65-F5344CB8AC3E}">
        <p14:creationId xmlns:p14="http://schemas.microsoft.com/office/powerpoint/2010/main" val="292379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747867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1">
              <a:rPr lang="en-US" smtClean="0"/>
              <a:t>3/25/2019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2561823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1">
              <a:rPr lang="en-US" smtClean="0"/>
              <a:t>3/25/2019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258211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ポートフォリオレイアウト　説明１">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2677FF1F-43BF-43C5-9F33-09D00A10B685}"/>
              </a:ext>
            </a:extLst>
          </p:cNvPr>
          <p:cNvSpPr>
            <a:spLocks noGrp="1"/>
          </p:cNvSpPr>
          <p:nvPr>
            <p:ph type="title" hasCustomPrompt="1"/>
          </p:nvPr>
        </p:nvSpPr>
        <p:spPr>
          <a:xfrm>
            <a:off x="179389" y="296070"/>
            <a:ext cx="4244829" cy="576262"/>
          </a:xfrm>
        </p:spPr>
        <p:txBody>
          <a:bodyPr/>
          <a:lstStyle>
            <a:lvl1pPr>
              <a:defRPr/>
            </a:lvl1pPr>
          </a:lstStyle>
          <a:p>
            <a:r>
              <a:rPr kumimoji="1" lang="ja-JP" altLang="en-US" dirty="0"/>
              <a:t>タイトル</a:t>
            </a:r>
          </a:p>
        </p:txBody>
      </p:sp>
      <p:sp>
        <p:nvSpPr>
          <p:cNvPr id="8" name="タイトル 1">
            <a:extLst>
              <a:ext uri="{FF2B5EF4-FFF2-40B4-BE49-F238E27FC236}">
                <a16:creationId xmlns:a16="http://schemas.microsoft.com/office/drawing/2014/main" id="{59447FA2-6C6F-4F93-B21A-98E7562D5358}"/>
              </a:ext>
            </a:extLst>
          </p:cNvPr>
          <p:cNvSpPr txBox="1">
            <a:spLocks/>
          </p:cNvSpPr>
          <p:nvPr userDrawn="1"/>
        </p:nvSpPr>
        <p:spPr>
          <a:xfrm>
            <a:off x="4719784" y="1025237"/>
            <a:ext cx="4244830" cy="5643852"/>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説明</a:t>
            </a:r>
          </a:p>
        </p:txBody>
      </p:sp>
      <p:sp>
        <p:nvSpPr>
          <p:cNvPr id="9" name="タイトル 1">
            <a:extLst>
              <a:ext uri="{FF2B5EF4-FFF2-40B4-BE49-F238E27FC236}">
                <a16:creationId xmlns:a16="http://schemas.microsoft.com/office/drawing/2014/main" id="{5E8A157E-79F0-415A-B809-CF251ECEFA49}"/>
              </a:ext>
            </a:extLst>
          </p:cNvPr>
          <p:cNvSpPr txBox="1">
            <a:spLocks/>
          </p:cNvSpPr>
          <p:nvPr userDrawn="1"/>
        </p:nvSpPr>
        <p:spPr>
          <a:xfrm>
            <a:off x="179388" y="4166609"/>
            <a:ext cx="4244830" cy="2502479"/>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仕様　概要　参考論文</a:t>
            </a:r>
          </a:p>
        </p:txBody>
      </p:sp>
      <p:sp>
        <p:nvSpPr>
          <p:cNvPr id="10" name="タイトル 1">
            <a:extLst>
              <a:ext uri="{FF2B5EF4-FFF2-40B4-BE49-F238E27FC236}">
                <a16:creationId xmlns:a16="http://schemas.microsoft.com/office/drawing/2014/main" id="{B11280B7-5EA0-46F5-B8BE-DC5336377EB7}"/>
              </a:ext>
            </a:extLst>
          </p:cNvPr>
          <p:cNvSpPr txBox="1">
            <a:spLocks/>
          </p:cNvSpPr>
          <p:nvPr userDrawn="1"/>
        </p:nvSpPr>
        <p:spPr>
          <a:xfrm>
            <a:off x="179388" y="1025236"/>
            <a:ext cx="4244830" cy="2835564"/>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画像</a:t>
            </a:r>
          </a:p>
        </p:txBody>
      </p:sp>
    </p:spTree>
    <p:extLst>
      <p:ext uri="{BB962C8B-B14F-4D97-AF65-F5344CB8AC3E}">
        <p14:creationId xmlns:p14="http://schemas.microsoft.com/office/powerpoint/2010/main" val="1618994698"/>
      </p:ext>
    </p:extLst>
  </p:cSld>
  <p:clrMapOvr>
    <a:masterClrMapping/>
  </p:clrMapOvr>
  <p:extLst mod="1">
    <p:ext uri="{DCECCB84-F9BA-43D5-87BE-67443E8EF086}">
      <p15:sldGuideLst xmlns:p15="http://schemas.microsoft.com/office/powerpoint/2012/main">
        <p15:guide id="1" pos="2880" userDrawn="1">
          <p15:clr>
            <a:srgbClr val="FBAE40"/>
          </p15:clr>
        </p15:guide>
        <p15:guide id="2" orient="horz" pos="2160" userDrawn="1">
          <p15:clr>
            <a:srgbClr val="FBAE40"/>
          </p15:clr>
        </p15:guide>
        <p15:guide id="3" orient="horz" pos="4201" userDrawn="1">
          <p15:clr>
            <a:srgbClr val="FBAE40"/>
          </p15:clr>
        </p15:guide>
        <p15:guide id="4" pos="5647" userDrawn="1">
          <p15:clr>
            <a:srgbClr val="FBAE40"/>
          </p15:clr>
        </p15:guide>
        <p15:guide id="5" pos="113" userDrawn="1">
          <p15:clr>
            <a:srgbClr val="FBAE40"/>
          </p15:clr>
        </p15:guide>
        <p15:guide id="6" orient="horz" pos="11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ポートフォリオレイアウト　説明１">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2677FF1F-43BF-43C5-9F33-09D00A10B685}"/>
              </a:ext>
            </a:extLst>
          </p:cNvPr>
          <p:cNvSpPr>
            <a:spLocks noGrp="1"/>
          </p:cNvSpPr>
          <p:nvPr>
            <p:ph type="title" hasCustomPrompt="1"/>
          </p:nvPr>
        </p:nvSpPr>
        <p:spPr>
          <a:xfrm>
            <a:off x="179389" y="296070"/>
            <a:ext cx="4244829" cy="576262"/>
          </a:xfrm>
        </p:spPr>
        <p:txBody>
          <a:bodyPr/>
          <a:lstStyle>
            <a:lvl1pPr>
              <a:defRPr/>
            </a:lvl1pPr>
          </a:lstStyle>
          <a:p>
            <a:r>
              <a:rPr kumimoji="1" lang="ja-JP" altLang="en-US" dirty="0"/>
              <a:t>タイトル</a:t>
            </a:r>
          </a:p>
        </p:txBody>
      </p:sp>
      <p:sp>
        <p:nvSpPr>
          <p:cNvPr id="8" name="タイトル 1">
            <a:extLst>
              <a:ext uri="{FF2B5EF4-FFF2-40B4-BE49-F238E27FC236}">
                <a16:creationId xmlns:a16="http://schemas.microsoft.com/office/drawing/2014/main" id="{59447FA2-6C6F-4F93-B21A-98E7562D5358}"/>
              </a:ext>
            </a:extLst>
          </p:cNvPr>
          <p:cNvSpPr txBox="1">
            <a:spLocks/>
          </p:cNvSpPr>
          <p:nvPr userDrawn="1"/>
        </p:nvSpPr>
        <p:spPr>
          <a:xfrm>
            <a:off x="4719784" y="1025236"/>
            <a:ext cx="4244830" cy="5689599"/>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説明</a:t>
            </a:r>
          </a:p>
        </p:txBody>
      </p:sp>
      <p:sp>
        <p:nvSpPr>
          <p:cNvPr id="9" name="タイトル 1">
            <a:extLst>
              <a:ext uri="{FF2B5EF4-FFF2-40B4-BE49-F238E27FC236}">
                <a16:creationId xmlns:a16="http://schemas.microsoft.com/office/drawing/2014/main" id="{5E8A157E-79F0-415A-B809-CF251ECEFA49}"/>
              </a:ext>
            </a:extLst>
          </p:cNvPr>
          <p:cNvSpPr txBox="1">
            <a:spLocks/>
          </p:cNvSpPr>
          <p:nvPr userDrawn="1"/>
        </p:nvSpPr>
        <p:spPr>
          <a:xfrm>
            <a:off x="179388" y="4166609"/>
            <a:ext cx="4244830" cy="2502479"/>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仕様　概要　参考論文</a:t>
            </a:r>
          </a:p>
        </p:txBody>
      </p:sp>
      <p:sp>
        <p:nvSpPr>
          <p:cNvPr id="10" name="タイトル 1">
            <a:extLst>
              <a:ext uri="{FF2B5EF4-FFF2-40B4-BE49-F238E27FC236}">
                <a16:creationId xmlns:a16="http://schemas.microsoft.com/office/drawing/2014/main" id="{B11280B7-5EA0-46F5-B8BE-DC5336377EB7}"/>
              </a:ext>
            </a:extLst>
          </p:cNvPr>
          <p:cNvSpPr txBox="1">
            <a:spLocks/>
          </p:cNvSpPr>
          <p:nvPr userDrawn="1"/>
        </p:nvSpPr>
        <p:spPr>
          <a:xfrm>
            <a:off x="179388" y="1025236"/>
            <a:ext cx="4244830" cy="2743200"/>
          </a:xfrm>
          <a:prstGeom prst="rect">
            <a:avLst/>
          </a:prstGeom>
          <a:ln>
            <a:solidFill>
              <a:schemeClr val="tx1"/>
            </a:solidFill>
            <a:prstDash val="sysDash"/>
          </a:ln>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a:lstStyle>
          <a:p>
            <a:r>
              <a:rPr lang="ja-JP" altLang="en-US" sz="1800" dirty="0"/>
              <a:t>画像</a:t>
            </a:r>
          </a:p>
        </p:txBody>
      </p:sp>
    </p:spTree>
    <p:extLst>
      <p:ext uri="{BB962C8B-B14F-4D97-AF65-F5344CB8AC3E}">
        <p14:creationId xmlns:p14="http://schemas.microsoft.com/office/powerpoint/2010/main" val="2187633423"/>
      </p:ext>
    </p:extLst>
  </p:cSld>
  <p:clrMapOvr>
    <a:masterClrMapping/>
  </p:clrMapOvr>
  <p:extLst mod="1">
    <p:ext uri="{DCECCB84-F9BA-43D5-87BE-67443E8EF086}">
      <p15:sldGuideLst xmlns:p15="http://schemas.microsoft.com/office/powerpoint/2012/main">
        <p15:guide id="1" pos="2880">
          <p15:clr>
            <a:srgbClr val="FBAE40"/>
          </p15:clr>
        </p15:guide>
        <p15:guide id="2" orient="horz" pos="2160">
          <p15:clr>
            <a:srgbClr val="FBAE40"/>
          </p15:clr>
        </p15:guide>
        <p15:guide id="3" orient="horz" pos="4201">
          <p15:clr>
            <a:srgbClr val="FBAE40"/>
          </p15:clr>
        </p15:guide>
        <p15:guide id="4" pos="5647">
          <p15:clr>
            <a:srgbClr val="FBAE40"/>
          </p15:clr>
        </p15:guide>
        <p15:guide id="5" pos="113">
          <p15:clr>
            <a:srgbClr val="FBAE40"/>
          </p15:clr>
        </p15:guide>
        <p15:guide id="6" orient="horz" pos="1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86B75A-687E-405C-8A0B-8D00578BA2C3}" type="datetime1">
              <a:rPr lang="en-US" smtClean="0"/>
              <a:t>3/25/2019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268811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DFA1846-DA80-1C48-A609-854EA85C59AD}" type="datetimeFigureOut">
              <a:rPr lang="en-US" smtClean="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45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86B75A-687E-405C-8A0B-8D00578BA2C3}" type="datetime1">
              <a:rPr lang="en-US" smtClean="0"/>
              <a:t>3/25/2019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345114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86B75A-687E-405C-8A0B-8D00578BA2C3}" type="datetime1">
              <a:rPr lang="en-US" smtClean="0"/>
              <a:t>3/25/2019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88757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86B75A-687E-405C-8A0B-8D00578BA2C3}" type="datetime1">
              <a:rPr lang="en-US" smtClean="0"/>
              <a:t>3/25/2019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3601540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5738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86B75A-687E-405C-8A0B-8D00578BA2C3}" type="datetime1">
              <a:rPr lang="en-US" smtClean="0"/>
              <a:t>3/25/2019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32992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86B75A-687E-405C-8A0B-8D00578BA2C3}" type="datetime1">
              <a:rPr lang="en-US" smtClean="0"/>
              <a:t>3/25/2019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573302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1">
              <a:rPr lang="en-US" smtClean="0"/>
              <a:t>3/25/2019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573240359"/>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267" r:id="rId12"/>
    <p:sldLayoutId id="2147484342" r:id="rId13"/>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windows/desktop/direct3d12/indirect-drawing"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download.nvidia.com/books/HTML/gpugems/gpugems_ch01.html"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1000">
              <a:schemeClr val="accent5">
                <a:lumMod val="8000"/>
                <a:lumOff val="92000"/>
              </a:schemeClr>
            </a:gs>
            <a:gs pos="86000">
              <a:schemeClr val="accent6">
                <a:lumMod val="60000"/>
                <a:lumOff val="40000"/>
              </a:schemeClr>
            </a:gs>
          </a:gsLst>
          <a:lin ang="5400000" scaled="1"/>
        </a:gradFill>
        <a:effectLst/>
      </p:bgPr>
    </p:bg>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DED4F79-E623-4091-BB43-95977B8535AD}"/>
              </a:ext>
            </a:extLst>
          </p:cNvPr>
          <p:cNvSpPr/>
          <p:nvPr/>
        </p:nvSpPr>
        <p:spPr>
          <a:xfrm>
            <a:off x="1737360" y="1519294"/>
            <a:ext cx="5663565" cy="1787268"/>
          </a:xfrm>
          <a:prstGeom prst="rect">
            <a:avLst/>
          </a:prstGeom>
          <a:solidFill>
            <a:schemeClr val="bg1"/>
          </a:solidFill>
          <a:ln w="57150">
            <a:solidFill>
              <a:srgbClr val="1A9A94">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F7525C6-2EE9-48EC-9E83-F3B3072D9642}"/>
              </a:ext>
            </a:extLst>
          </p:cNvPr>
          <p:cNvSpPr>
            <a:spLocks noGrp="1"/>
          </p:cNvSpPr>
          <p:nvPr>
            <p:ph type="ctrTitle"/>
          </p:nvPr>
        </p:nvSpPr>
        <p:spPr>
          <a:xfrm>
            <a:off x="1743074" y="1632585"/>
            <a:ext cx="5663565" cy="1787271"/>
          </a:xfrm>
          <a:noFill/>
        </p:spPr>
        <p:txBody>
          <a:bodyPr anchor="ctr">
            <a:normAutofit/>
          </a:bodyPr>
          <a:lstStyle/>
          <a:p>
            <a:r>
              <a:rPr kumimoji="1" lang="en-US" altLang="ja-JP" sz="8800" dirty="0">
                <a:effectLst>
                  <a:outerShdw blurRad="38100" dist="38100" dir="2700000" algn="tl">
                    <a:srgbClr val="000000">
                      <a:alpha val="43137"/>
                    </a:srgbClr>
                  </a:outerShdw>
                </a:effectLst>
                <a:latin typeface="装甲明朝" panose="02000600000000000000" pitchFamily="2" charset="-128"/>
                <a:ea typeface="装甲明朝" panose="02000600000000000000" pitchFamily="2" charset="-128"/>
              </a:rPr>
              <a:t>Portfolio</a:t>
            </a:r>
            <a:endParaRPr kumimoji="1" lang="ja-JP" altLang="en-US" sz="8800" dirty="0">
              <a:effectLst>
                <a:outerShdw blurRad="38100" dist="38100" dir="2700000" algn="tl">
                  <a:srgbClr val="000000">
                    <a:alpha val="43137"/>
                  </a:srgbClr>
                </a:outerShdw>
              </a:effectLst>
              <a:latin typeface="装甲明朝" panose="02000600000000000000" pitchFamily="2" charset="-128"/>
              <a:ea typeface="装甲明朝" panose="02000600000000000000" pitchFamily="2" charset="-128"/>
            </a:endParaRPr>
          </a:p>
        </p:txBody>
      </p:sp>
      <p:sp>
        <p:nvSpPr>
          <p:cNvPr id="3" name="字幕 2">
            <a:extLst>
              <a:ext uri="{FF2B5EF4-FFF2-40B4-BE49-F238E27FC236}">
                <a16:creationId xmlns:a16="http://schemas.microsoft.com/office/drawing/2014/main" id="{EE3C072D-83B1-40A8-8212-804189DB90A1}"/>
              </a:ext>
            </a:extLst>
          </p:cNvPr>
          <p:cNvSpPr>
            <a:spLocks noGrp="1"/>
          </p:cNvSpPr>
          <p:nvPr>
            <p:ph type="subTitle" idx="1"/>
          </p:nvPr>
        </p:nvSpPr>
        <p:spPr>
          <a:xfrm>
            <a:off x="592582" y="4961699"/>
            <a:ext cx="8033258" cy="1917932"/>
          </a:xfrm>
        </p:spPr>
        <p:txBody>
          <a:bodyPr anchor="ctr">
            <a:normAutofit/>
          </a:bodyPr>
          <a:lstStyle/>
          <a:p>
            <a:pPr algn="r"/>
            <a:r>
              <a:rPr kumimoji="1" lang="ja-JP" altLang="en-US" b="1" dirty="0">
                <a:solidFill>
                  <a:schemeClr val="bg1"/>
                </a:solidFill>
                <a:effectLst>
                  <a:outerShdw blurRad="38100" dist="38100" dir="2700000" algn="tl">
                    <a:srgbClr val="000000">
                      <a:alpha val="43137"/>
                    </a:srgbClr>
                  </a:outerShdw>
                </a:effectLst>
              </a:rPr>
              <a:t>麻生情報ビジネス専門学校　ゲームクリエーター専攻科　</a:t>
            </a:r>
            <a:endParaRPr kumimoji="1" lang="en-US" altLang="ja-JP" b="1" dirty="0">
              <a:solidFill>
                <a:schemeClr val="bg1"/>
              </a:solidFill>
              <a:effectLst>
                <a:outerShdw blurRad="38100" dist="38100" dir="2700000" algn="tl">
                  <a:srgbClr val="000000">
                    <a:alpha val="43137"/>
                  </a:srgbClr>
                </a:outerShdw>
              </a:effectLst>
            </a:endParaRPr>
          </a:p>
          <a:p>
            <a:pPr algn="r"/>
            <a:r>
              <a:rPr kumimoji="1" lang="ja-JP" altLang="en-US" sz="4800" b="1" dirty="0">
                <a:solidFill>
                  <a:schemeClr val="bg1"/>
                </a:solidFill>
                <a:effectLst>
                  <a:outerShdw blurRad="38100" dist="38100" dir="2700000" algn="tl">
                    <a:srgbClr val="000000">
                      <a:alpha val="43137"/>
                    </a:srgbClr>
                  </a:outerShdw>
                </a:effectLst>
              </a:rPr>
              <a:t>小林開人</a:t>
            </a:r>
          </a:p>
        </p:txBody>
      </p:sp>
    </p:spTree>
    <p:extLst>
      <p:ext uri="{BB962C8B-B14F-4D97-AF65-F5344CB8AC3E}">
        <p14:creationId xmlns:p14="http://schemas.microsoft.com/office/powerpoint/2010/main" val="235106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837110AF-802C-4295-8178-2C4CA9511ABB}"/>
              </a:ext>
            </a:extLst>
          </p:cNvPr>
          <p:cNvSpPr/>
          <p:nvPr/>
        </p:nvSpPr>
        <p:spPr>
          <a:xfrm>
            <a:off x="142868" y="152400"/>
            <a:ext cx="2630803"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4445288"/>
            <a:ext cx="8858249" cy="221316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853440"/>
            <a:ext cx="8858249" cy="349864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796673" y="1088575"/>
            <a:ext cx="4081381" cy="312157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latin typeface="+mn-ea"/>
            </a:endParaRPr>
          </a:p>
          <a:p>
            <a:endParaRPr kumimoji="1" lang="en-US" altLang="ja-JP" sz="1600" dirty="0">
              <a:solidFill>
                <a:schemeClr val="tx1"/>
              </a:solidFill>
              <a:latin typeface="+mn-ea"/>
            </a:endParaRPr>
          </a:p>
          <a:p>
            <a:r>
              <a:rPr kumimoji="1" lang="ja-JP" altLang="en-US" sz="1600" dirty="0">
                <a:solidFill>
                  <a:schemeClr val="tx1"/>
                </a:solidFill>
                <a:latin typeface="+mn-ea"/>
              </a:rPr>
              <a:t>　</a:t>
            </a:r>
            <a:endParaRPr kumimoji="1" lang="en-US" altLang="ja-JP" sz="1600" dirty="0">
              <a:solidFill>
                <a:schemeClr val="tx1"/>
              </a:solidFill>
              <a:latin typeface="+mn-ea"/>
            </a:endParaRPr>
          </a:p>
          <a:p>
            <a:endParaRPr kumimoji="1" lang="en-US" altLang="ja-JP" sz="1600" dirty="0">
              <a:latin typeface="+mn-ea"/>
            </a:endParaRPr>
          </a:p>
        </p:txBody>
      </p:sp>
      <p:grpSp>
        <p:nvGrpSpPr>
          <p:cNvPr id="3" name="グループ化 2">
            <a:extLst>
              <a:ext uri="{FF2B5EF4-FFF2-40B4-BE49-F238E27FC236}">
                <a16:creationId xmlns:a16="http://schemas.microsoft.com/office/drawing/2014/main" id="{EF6E7C88-D8A0-47B8-BA11-37B8156AAD55}"/>
              </a:ext>
            </a:extLst>
          </p:cNvPr>
          <p:cNvGrpSpPr/>
          <p:nvPr/>
        </p:nvGrpSpPr>
        <p:grpSpPr>
          <a:xfrm>
            <a:off x="265946" y="1088575"/>
            <a:ext cx="4081381" cy="3121581"/>
            <a:chOff x="4796671" y="1007991"/>
            <a:chExt cx="4081381" cy="3121581"/>
          </a:xfrm>
        </p:grpSpPr>
        <p:sp>
          <p:nvSpPr>
            <p:cNvPr id="7" name="正方形/長方形 6">
              <a:extLst>
                <a:ext uri="{FF2B5EF4-FFF2-40B4-BE49-F238E27FC236}">
                  <a16:creationId xmlns:a16="http://schemas.microsoft.com/office/drawing/2014/main" id="{D8F11333-6EA0-4E38-B82C-36B1F3BE9C83}"/>
                </a:ext>
              </a:extLst>
            </p:cNvPr>
            <p:cNvSpPr/>
            <p:nvPr/>
          </p:nvSpPr>
          <p:spPr>
            <a:xfrm>
              <a:off x="4796671" y="1007991"/>
              <a:ext cx="4081381" cy="31215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CEFCE51-48D0-402A-A329-5C7B0A53A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6571" y="1007992"/>
              <a:ext cx="3121580" cy="3121580"/>
            </a:xfrm>
            <a:prstGeom prst="rect">
              <a:avLst/>
            </a:prstGeom>
          </p:spPr>
        </p:pic>
      </p:grpSp>
      <p:sp>
        <p:nvSpPr>
          <p:cNvPr id="9" name="タイトル 1">
            <a:extLst>
              <a:ext uri="{FF2B5EF4-FFF2-40B4-BE49-F238E27FC236}">
                <a16:creationId xmlns:a16="http://schemas.microsoft.com/office/drawing/2014/main" id="{B02C7AA5-510D-443C-B88C-F24F5E498253}"/>
              </a:ext>
            </a:extLst>
          </p:cNvPr>
          <p:cNvSpPr txBox="1">
            <a:spLocks/>
          </p:cNvSpPr>
          <p:nvPr/>
        </p:nvSpPr>
        <p:spPr>
          <a:xfrm>
            <a:off x="142876" y="152400"/>
            <a:ext cx="2630804"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latin typeface="+mj-ea"/>
              </a:rPr>
              <a:t>RAY TRACING</a:t>
            </a:r>
            <a:endParaRPr lang="ja-JP" altLang="en-US" dirty="0">
              <a:latin typeface="+mj-ea"/>
            </a:endParaRPr>
          </a:p>
        </p:txBody>
      </p:sp>
      <p:cxnSp>
        <p:nvCxnSpPr>
          <p:cNvPr id="10" name="直線コネクタ 9">
            <a:extLst>
              <a:ext uri="{FF2B5EF4-FFF2-40B4-BE49-F238E27FC236}">
                <a16:creationId xmlns:a16="http://schemas.microsoft.com/office/drawing/2014/main" id="{AF411C28-92AA-45A5-822C-C9DB24C625B1}"/>
              </a:ext>
            </a:extLst>
          </p:cNvPr>
          <p:cNvCxnSpPr>
            <a:cxnSpLocks/>
          </p:cNvCxnSpPr>
          <p:nvPr/>
        </p:nvCxnSpPr>
        <p:spPr>
          <a:xfrm>
            <a:off x="142875" y="707706"/>
            <a:ext cx="263080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F437936-B2E4-4F97-8293-6A27E19C25CE}"/>
              </a:ext>
            </a:extLst>
          </p:cNvPr>
          <p:cNvCxnSpPr>
            <a:cxnSpLocks/>
          </p:cNvCxnSpPr>
          <p:nvPr/>
        </p:nvCxnSpPr>
        <p:spPr>
          <a:xfrm>
            <a:off x="142875" y="152400"/>
            <a:ext cx="263080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F88B3546-6EB5-4437-BE8E-90BAE2B8745C}"/>
              </a:ext>
            </a:extLst>
          </p:cNvPr>
          <p:cNvSpPr/>
          <p:nvPr/>
        </p:nvSpPr>
        <p:spPr>
          <a:xfrm>
            <a:off x="265947" y="4530066"/>
            <a:ext cx="8612106" cy="1929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dirty="0">
                <a:solidFill>
                  <a:schemeClr val="tx1"/>
                </a:solidFill>
                <a:latin typeface="+mn-ea"/>
              </a:rPr>
              <a:t>DXR</a:t>
            </a:r>
            <a:r>
              <a:rPr kumimoji="1" lang="ja-JP" altLang="en-US" dirty="0">
                <a:solidFill>
                  <a:schemeClr val="tx1"/>
                </a:solidFill>
                <a:latin typeface="+mn-ea"/>
              </a:rPr>
              <a:t>の台頭など、 ハイエンドゲーム開発でのリアルタイムレイトレーシングとそれを用いた処理の</a:t>
            </a:r>
            <a:endParaRPr kumimoji="1" lang="en-US" altLang="ja-JP" dirty="0">
              <a:solidFill>
                <a:schemeClr val="tx1"/>
              </a:solidFill>
              <a:latin typeface="+mn-ea"/>
            </a:endParaRPr>
          </a:p>
          <a:p>
            <a:r>
              <a:rPr kumimoji="1" lang="ja-JP" altLang="en-US" dirty="0">
                <a:solidFill>
                  <a:schemeClr val="tx1"/>
                </a:solidFill>
                <a:latin typeface="+mn-ea"/>
              </a:rPr>
              <a:t>重要性を感じたため、レイトレーシングの基礎を学習する目的でモンテカルロレイトレーシングを実装しました。</a:t>
            </a:r>
            <a:endParaRPr kumimoji="1" lang="en-US" altLang="ja-JP" dirty="0">
              <a:solidFill>
                <a:schemeClr val="tx1"/>
              </a:solidFill>
              <a:latin typeface="+mn-ea"/>
            </a:endParaRPr>
          </a:p>
          <a:p>
            <a:r>
              <a:rPr kumimoji="1" lang="en-US" altLang="ja-JP" dirty="0">
                <a:solidFill>
                  <a:schemeClr val="tx1"/>
                </a:solidFill>
                <a:latin typeface="+mn-ea"/>
              </a:rPr>
              <a:t>OpenMP</a:t>
            </a:r>
            <a:r>
              <a:rPr kumimoji="1" lang="ja-JP" altLang="en-US" dirty="0">
                <a:solidFill>
                  <a:schemeClr val="tx1"/>
                </a:solidFill>
                <a:latin typeface="+mn-ea"/>
              </a:rPr>
              <a:t>を用いて計算を並列化し、レンダリング結果の画像は計算した結果を</a:t>
            </a:r>
            <a:r>
              <a:rPr kumimoji="1" lang="en-US" altLang="ja-JP" dirty="0">
                <a:solidFill>
                  <a:schemeClr val="tx1"/>
                </a:solidFill>
                <a:latin typeface="+mn-ea"/>
              </a:rPr>
              <a:t>BMP</a:t>
            </a:r>
            <a:r>
              <a:rPr kumimoji="1" lang="ja-JP" altLang="en-US" dirty="0">
                <a:solidFill>
                  <a:schemeClr val="tx1"/>
                </a:solidFill>
                <a:latin typeface="+mn-ea"/>
              </a:rPr>
              <a:t>化して書き出しています。</a:t>
            </a:r>
            <a:endParaRPr kumimoji="1" lang="en-US" altLang="ja-JP" dirty="0">
              <a:solidFill>
                <a:schemeClr val="tx1"/>
              </a:solidFill>
              <a:latin typeface="+mn-ea"/>
            </a:endParaRPr>
          </a:p>
          <a:p>
            <a:endParaRPr kumimoji="1" lang="en-US" altLang="ja-JP" dirty="0">
              <a:solidFill>
                <a:schemeClr val="tx1"/>
              </a:solidFill>
              <a:latin typeface="+mn-ea"/>
            </a:endParaRPr>
          </a:p>
          <a:p>
            <a:r>
              <a:rPr kumimoji="1" lang="ja-JP" altLang="en-US" dirty="0">
                <a:solidFill>
                  <a:schemeClr val="tx1"/>
                </a:solidFill>
                <a:latin typeface="+mn-ea"/>
              </a:rPr>
              <a:t>主に</a:t>
            </a:r>
            <a:r>
              <a:rPr lang="en-US" altLang="ja-JP" dirty="0">
                <a:solidFill>
                  <a:schemeClr val="tx1"/>
                </a:solidFill>
                <a:latin typeface="+mn-ea"/>
              </a:rPr>
              <a:t>Peter Shirley </a:t>
            </a:r>
            <a:r>
              <a:rPr lang="ja-JP" altLang="en-US" dirty="0">
                <a:solidFill>
                  <a:schemeClr val="tx1"/>
                </a:solidFill>
                <a:latin typeface="+mn-ea"/>
              </a:rPr>
              <a:t>著 の上記書籍の内容を参考にしています。</a:t>
            </a:r>
            <a:endParaRPr lang="en-US" altLang="ja-JP" dirty="0">
              <a:solidFill>
                <a:schemeClr val="tx1"/>
              </a:solidFill>
              <a:latin typeface="+mn-ea"/>
            </a:endParaRPr>
          </a:p>
          <a:p>
            <a:pPr algn="l"/>
            <a:endParaRPr kumimoji="1" lang="ja-JP" altLang="en-US" dirty="0"/>
          </a:p>
        </p:txBody>
      </p:sp>
      <p:sp>
        <p:nvSpPr>
          <p:cNvPr id="16" name="正方形/長方形 15">
            <a:extLst>
              <a:ext uri="{FF2B5EF4-FFF2-40B4-BE49-F238E27FC236}">
                <a16:creationId xmlns:a16="http://schemas.microsoft.com/office/drawing/2014/main" id="{70ADB45D-BF6B-4196-9CB1-3C134D2FCDAD}"/>
              </a:ext>
            </a:extLst>
          </p:cNvPr>
          <p:cNvSpPr/>
          <p:nvPr/>
        </p:nvSpPr>
        <p:spPr>
          <a:xfrm>
            <a:off x="7826309" y="3264387"/>
            <a:ext cx="849600" cy="849253"/>
          </a:xfrm>
          <a:prstGeom prst="rect">
            <a:avLst/>
          </a:prstGeom>
          <a:solidFill>
            <a:srgbClr val="67BB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17" name="正方形/長方形 16">
            <a:extLst>
              <a:ext uri="{FF2B5EF4-FFF2-40B4-BE49-F238E27FC236}">
                <a16:creationId xmlns:a16="http://schemas.microsoft.com/office/drawing/2014/main" id="{AF522724-60FB-45DF-A177-469BC73E8D85}"/>
              </a:ext>
            </a:extLst>
          </p:cNvPr>
          <p:cNvSpPr/>
          <p:nvPr/>
        </p:nvSpPr>
        <p:spPr>
          <a:xfrm>
            <a:off x="7826309" y="2986389"/>
            <a:ext cx="849600" cy="252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a:t>
            </a:r>
            <a:endParaRPr kumimoji="1" lang="ja-JP" altLang="en-US" sz="1600" dirty="0">
              <a:solidFill>
                <a:schemeClr val="tx1"/>
              </a:solidFill>
            </a:endParaRPr>
          </a:p>
        </p:txBody>
      </p:sp>
      <p:grpSp>
        <p:nvGrpSpPr>
          <p:cNvPr id="18" name="グループ化 17">
            <a:extLst>
              <a:ext uri="{FF2B5EF4-FFF2-40B4-BE49-F238E27FC236}">
                <a16:creationId xmlns:a16="http://schemas.microsoft.com/office/drawing/2014/main" id="{7366F331-AD3D-4BD3-BA6E-937918133387}"/>
              </a:ext>
            </a:extLst>
          </p:cNvPr>
          <p:cNvGrpSpPr/>
          <p:nvPr/>
        </p:nvGrpSpPr>
        <p:grpSpPr>
          <a:xfrm>
            <a:off x="4926287" y="1164331"/>
            <a:ext cx="2415149" cy="849254"/>
            <a:chOff x="4830789" y="1264069"/>
            <a:chExt cx="2415149" cy="849254"/>
          </a:xfrm>
        </p:grpSpPr>
        <p:sp>
          <p:nvSpPr>
            <p:cNvPr id="19" name="正方形/長方形 18">
              <a:extLst>
                <a:ext uri="{FF2B5EF4-FFF2-40B4-BE49-F238E27FC236}">
                  <a16:creationId xmlns:a16="http://schemas.microsoft.com/office/drawing/2014/main" id="{09ABF0EB-97BA-4DEB-BB63-9C9546D16A96}"/>
                </a:ext>
              </a:extLst>
            </p:cNvPr>
            <p:cNvSpPr/>
            <p:nvPr/>
          </p:nvSpPr>
          <p:spPr>
            <a:xfrm>
              <a:off x="4830789" y="1264070"/>
              <a:ext cx="1108093"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sz="1600" dirty="0">
                  <a:solidFill>
                    <a:schemeClr val="tx1"/>
                  </a:solidFill>
                  <a:latin typeface="+mn-ea"/>
                </a:rPr>
                <a:t>使用言語</a:t>
              </a:r>
              <a:endParaRPr kumimoji="1" lang="en-US" altLang="ja-JP" sz="1600" dirty="0">
                <a:solidFill>
                  <a:schemeClr val="tx1"/>
                </a:solidFill>
                <a:latin typeface="+mn-ea"/>
              </a:endParaRPr>
            </a:p>
            <a:p>
              <a:pPr algn="dist"/>
              <a:r>
                <a:rPr kumimoji="1" lang="ja-JP" altLang="en-US" sz="1600" dirty="0">
                  <a:solidFill>
                    <a:schemeClr val="tx1"/>
                  </a:solidFill>
                  <a:latin typeface="+mn-ea"/>
                </a:rPr>
                <a:t>制作期間　制作人数</a:t>
              </a:r>
              <a:endParaRPr kumimoji="1" lang="en-US" altLang="ja-JP" sz="1600" dirty="0">
                <a:solidFill>
                  <a:schemeClr val="tx1"/>
                </a:solidFill>
                <a:latin typeface="+mn-ea"/>
              </a:endParaRPr>
            </a:p>
          </p:txBody>
        </p:sp>
        <p:sp>
          <p:nvSpPr>
            <p:cNvPr id="20" name="正方形/長方形 19">
              <a:extLst>
                <a:ext uri="{FF2B5EF4-FFF2-40B4-BE49-F238E27FC236}">
                  <a16:creationId xmlns:a16="http://schemas.microsoft.com/office/drawing/2014/main" id="{0FF8B5AB-98E7-4337-ADF3-701F5C0E1393}"/>
                </a:ext>
              </a:extLst>
            </p:cNvPr>
            <p:cNvSpPr/>
            <p:nvPr/>
          </p:nvSpPr>
          <p:spPr>
            <a:xfrm>
              <a:off x="5768194" y="1264069"/>
              <a:ext cx="1477744"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mn-ea"/>
                </a:rPr>
                <a:t>：</a:t>
              </a:r>
              <a:r>
                <a:rPr kumimoji="1" lang="en-US" altLang="ja-JP" sz="1600" dirty="0">
                  <a:solidFill>
                    <a:schemeClr val="tx1"/>
                  </a:solidFill>
                  <a:latin typeface="+mn-ea"/>
                </a:rPr>
                <a:t>C++ </a:t>
              </a:r>
            </a:p>
            <a:p>
              <a:r>
                <a:rPr kumimoji="1" lang="ja-JP" altLang="en-US" sz="1600" dirty="0">
                  <a:solidFill>
                    <a:schemeClr val="tx1"/>
                  </a:solidFill>
                  <a:latin typeface="+mn-ea"/>
                </a:rPr>
                <a:t>：</a:t>
              </a:r>
              <a:r>
                <a:rPr kumimoji="1" lang="en-US" altLang="ja-JP" sz="1600" dirty="0">
                  <a:solidFill>
                    <a:schemeClr val="tx1"/>
                  </a:solidFill>
                  <a:latin typeface="+mn-ea"/>
                </a:rPr>
                <a:t>3</a:t>
              </a:r>
              <a:r>
                <a:rPr kumimoji="1" lang="ja-JP" altLang="en-US" sz="1600" dirty="0">
                  <a:solidFill>
                    <a:schemeClr val="tx1"/>
                  </a:solidFill>
                  <a:latin typeface="+mn-ea"/>
                </a:rPr>
                <a:t>日</a:t>
              </a:r>
              <a:endParaRPr kumimoji="1" lang="en-US" altLang="ja-JP" sz="1600" dirty="0">
                <a:solidFill>
                  <a:schemeClr val="tx1"/>
                </a:solidFill>
                <a:latin typeface="+mn-ea"/>
              </a:endParaRPr>
            </a:p>
            <a:p>
              <a:r>
                <a:rPr kumimoji="1" lang="ja-JP" altLang="en-US" sz="1600" dirty="0">
                  <a:solidFill>
                    <a:schemeClr val="tx1"/>
                  </a:solidFill>
                  <a:latin typeface="+mn-ea"/>
                </a:rPr>
                <a:t>：</a:t>
              </a:r>
              <a:r>
                <a:rPr kumimoji="1" lang="en-US" altLang="ja-JP" sz="1600" dirty="0">
                  <a:solidFill>
                    <a:schemeClr val="tx1"/>
                  </a:solidFill>
                  <a:latin typeface="+mn-ea"/>
                </a:rPr>
                <a:t>1</a:t>
              </a:r>
              <a:r>
                <a:rPr kumimoji="1" lang="ja-JP" altLang="en-US" sz="1600" dirty="0">
                  <a:solidFill>
                    <a:schemeClr val="tx1"/>
                  </a:solidFill>
                  <a:latin typeface="+mn-ea"/>
                </a:rPr>
                <a:t>人</a:t>
              </a:r>
              <a:endParaRPr kumimoji="1" lang="en-US" altLang="ja-JP" sz="1600" dirty="0">
                <a:solidFill>
                  <a:schemeClr val="tx1"/>
                </a:solidFill>
                <a:latin typeface="+mn-ea"/>
              </a:endParaRPr>
            </a:p>
          </p:txBody>
        </p:sp>
      </p:grpSp>
      <p:sp>
        <p:nvSpPr>
          <p:cNvPr id="22" name="正方形/長方形 21">
            <a:extLst>
              <a:ext uri="{FF2B5EF4-FFF2-40B4-BE49-F238E27FC236}">
                <a16:creationId xmlns:a16="http://schemas.microsoft.com/office/drawing/2014/main" id="{251A1F45-A3FB-421E-81E7-538B376C1530}"/>
              </a:ext>
            </a:extLst>
          </p:cNvPr>
          <p:cNvSpPr/>
          <p:nvPr/>
        </p:nvSpPr>
        <p:spPr>
          <a:xfrm>
            <a:off x="4870133" y="2228656"/>
            <a:ext cx="3862387" cy="108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◆参考書籍</a:t>
            </a:r>
            <a:endParaRPr kumimoji="1" lang="en-US" altLang="ja-JP" sz="1600" dirty="0">
              <a:solidFill>
                <a:schemeClr val="tx1"/>
              </a:solidFill>
              <a:latin typeface="+mn-ea"/>
            </a:endParaRPr>
          </a:p>
          <a:p>
            <a:r>
              <a:rPr kumimoji="1" lang="ja-JP" altLang="en-US" sz="1400" dirty="0">
                <a:solidFill>
                  <a:schemeClr val="tx1"/>
                </a:solidFill>
                <a:latin typeface="+mn-ea"/>
              </a:rPr>
              <a:t>　　</a:t>
            </a:r>
            <a:r>
              <a:rPr kumimoji="1" lang="en-US" altLang="ja-JP" sz="1400" dirty="0">
                <a:solidFill>
                  <a:schemeClr val="tx1"/>
                </a:solidFill>
                <a:latin typeface="+mn-ea"/>
              </a:rPr>
              <a:t>Ray Tracing in One Weekend</a:t>
            </a:r>
          </a:p>
          <a:p>
            <a:r>
              <a:rPr kumimoji="1" lang="ja-JP" altLang="en-US" sz="1400" dirty="0">
                <a:solidFill>
                  <a:schemeClr val="tx1"/>
                </a:solidFill>
                <a:latin typeface="+mn-ea"/>
              </a:rPr>
              <a:t>　　</a:t>
            </a:r>
            <a:r>
              <a:rPr kumimoji="1" lang="en-US" altLang="ja-JP" sz="1400" dirty="0">
                <a:solidFill>
                  <a:schemeClr val="tx1"/>
                </a:solidFill>
                <a:latin typeface="+mn-ea"/>
              </a:rPr>
              <a:t>Ray Tracing: the Next Week</a:t>
            </a:r>
          </a:p>
        </p:txBody>
      </p:sp>
      <p:pic>
        <p:nvPicPr>
          <p:cNvPr id="25" name="図 24">
            <a:extLst>
              <a:ext uri="{FF2B5EF4-FFF2-40B4-BE49-F238E27FC236}">
                <a16:creationId xmlns:a16="http://schemas.microsoft.com/office/drawing/2014/main" id="{EE13BF23-313D-47FE-96D6-C21310F64C0E}"/>
              </a:ext>
            </a:extLst>
          </p:cNvPr>
          <p:cNvPicPr>
            <a:picLocks noChangeAspect="1"/>
          </p:cNvPicPr>
          <p:nvPr/>
        </p:nvPicPr>
        <p:blipFill>
          <a:blip r:embed="rId3"/>
          <a:stretch>
            <a:fillRect/>
          </a:stretch>
        </p:blipFill>
        <p:spPr>
          <a:xfrm>
            <a:off x="7833929" y="3271600"/>
            <a:ext cx="839500" cy="839500"/>
          </a:xfrm>
          <a:prstGeom prst="rect">
            <a:avLst/>
          </a:prstGeom>
          <a:ln w="19050">
            <a:solidFill>
              <a:srgbClr val="1A9A94"/>
            </a:solidFill>
          </a:ln>
        </p:spPr>
      </p:pic>
    </p:spTree>
    <p:extLst>
      <p:ext uri="{BB962C8B-B14F-4D97-AF65-F5344CB8AC3E}">
        <p14:creationId xmlns:p14="http://schemas.microsoft.com/office/powerpoint/2010/main" val="240501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6BC9F3">
                <a:lumMod val="82000"/>
                <a:lumOff val="18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60082-AC6E-4856-A133-C1207100489C}"/>
              </a:ext>
            </a:extLst>
          </p:cNvPr>
          <p:cNvSpPr>
            <a:spLocks noGrp="1"/>
          </p:cNvSpPr>
          <p:nvPr>
            <p:ph type="title"/>
          </p:nvPr>
        </p:nvSpPr>
        <p:spPr>
          <a:xfrm>
            <a:off x="2678546" y="2700228"/>
            <a:ext cx="3786910" cy="1457538"/>
          </a:xfrm>
          <a:solidFill>
            <a:schemeClr val="bg1"/>
          </a:solidFill>
          <a:ln w="57150">
            <a:solidFill>
              <a:srgbClr val="1A9A94"/>
            </a:solidFill>
          </a:ln>
        </p:spPr>
        <p:txBody>
          <a:bodyPr anchor="ctr"/>
          <a:lstStyle/>
          <a:p>
            <a:pPr algn="ctr"/>
            <a:r>
              <a:rPr lang="ja-JP" altLang="en-US" dirty="0"/>
              <a:t>チーム作品</a:t>
            </a:r>
            <a:endParaRPr kumimoji="1" lang="ja-JP" altLang="en-US" dirty="0"/>
          </a:p>
        </p:txBody>
      </p:sp>
    </p:spTree>
    <p:extLst>
      <p:ext uri="{BB962C8B-B14F-4D97-AF65-F5344CB8AC3E}">
        <p14:creationId xmlns:p14="http://schemas.microsoft.com/office/powerpoint/2010/main" val="1364076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FE1219D4-75D8-47DB-AB0B-4FE2DB19BA68}"/>
              </a:ext>
            </a:extLst>
          </p:cNvPr>
          <p:cNvSpPr/>
          <p:nvPr/>
        </p:nvSpPr>
        <p:spPr>
          <a:xfrm>
            <a:off x="142868" y="152400"/>
            <a:ext cx="2968457"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853439"/>
            <a:ext cx="4327523" cy="551688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p>
          <a:p>
            <a:endParaRPr kumimoji="1" lang="en-US" altLang="ja-JP" dirty="0"/>
          </a:p>
          <a:p>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4673602" y="853439"/>
            <a:ext cx="4327523" cy="5516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796671" y="3675016"/>
            <a:ext cx="4081381" cy="25124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sz="1600" dirty="0">
              <a:solidFill>
                <a:schemeClr val="tx1"/>
              </a:solidFill>
            </a:endParaRPr>
          </a:p>
        </p:txBody>
      </p:sp>
      <p:sp>
        <p:nvSpPr>
          <p:cNvPr id="7" name="正方形/長方形 6">
            <a:extLst>
              <a:ext uri="{FF2B5EF4-FFF2-40B4-BE49-F238E27FC236}">
                <a16:creationId xmlns:a16="http://schemas.microsoft.com/office/drawing/2014/main" id="{D8F11333-6EA0-4E38-B82C-36B1F3BE9C83}"/>
              </a:ext>
            </a:extLst>
          </p:cNvPr>
          <p:cNvSpPr/>
          <p:nvPr/>
        </p:nvSpPr>
        <p:spPr>
          <a:xfrm>
            <a:off x="4796671" y="1116499"/>
            <a:ext cx="4081381" cy="240396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959BB34-905D-4758-81DD-4A13D5A671D7}"/>
              </a:ext>
            </a:extLst>
          </p:cNvPr>
          <p:cNvPicPr>
            <a:picLocks noChangeAspect="1"/>
          </p:cNvPicPr>
          <p:nvPr/>
        </p:nvPicPr>
        <p:blipFill>
          <a:blip r:embed="rId2"/>
          <a:stretch>
            <a:fillRect/>
          </a:stretch>
        </p:blipFill>
        <p:spPr>
          <a:xfrm>
            <a:off x="4986313" y="1277412"/>
            <a:ext cx="3702096" cy="2082138"/>
          </a:xfrm>
          <a:prstGeom prst="rect">
            <a:avLst/>
          </a:prstGeom>
        </p:spPr>
      </p:pic>
      <p:sp>
        <p:nvSpPr>
          <p:cNvPr id="9" name="タイトル 1">
            <a:extLst>
              <a:ext uri="{FF2B5EF4-FFF2-40B4-BE49-F238E27FC236}">
                <a16:creationId xmlns:a16="http://schemas.microsoft.com/office/drawing/2014/main" id="{1C23CA9D-0F90-4E23-8AF9-6BA944FC90F6}"/>
              </a:ext>
            </a:extLst>
          </p:cNvPr>
          <p:cNvSpPr txBox="1">
            <a:spLocks/>
          </p:cNvSpPr>
          <p:nvPr/>
        </p:nvSpPr>
        <p:spPr>
          <a:xfrm>
            <a:off x="142877" y="152400"/>
            <a:ext cx="2968458"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effectLst>
                  <a:glow rad="38100">
                    <a:schemeClr val="bg1">
                      <a:lumMod val="65000"/>
                      <a:lumOff val="35000"/>
                      <a:alpha val="40000"/>
                    </a:schemeClr>
                  </a:glow>
                  <a:outerShdw blurRad="38100" dist="38100" dir="2700000" algn="tl">
                    <a:srgbClr val="000000">
                      <a:alpha val="43137"/>
                    </a:srgbClr>
                  </a:outerShdw>
                </a:effectLst>
                <a:latin typeface="+mn-ea"/>
              </a:rPr>
              <a:t>IAM</a:t>
            </a:r>
            <a:r>
              <a:rPr lang="ja-JP" altLang="en-US" dirty="0">
                <a:effectLst>
                  <a:glow rad="38100">
                    <a:schemeClr val="bg1">
                      <a:lumMod val="65000"/>
                      <a:lumOff val="35000"/>
                      <a:alpha val="40000"/>
                    </a:schemeClr>
                  </a:glow>
                  <a:outerShdw blurRad="38100" dist="38100" dir="2700000" algn="tl">
                    <a:srgbClr val="000000">
                      <a:alpha val="43137"/>
                    </a:srgbClr>
                  </a:outerShdw>
                </a:effectLst>
                <a:latin typeface="+mn-ea"/>
              </a:rPr>
              <a:t>　</a:t>
            </a:r>
            <a:r>
              <a:rPr lang="en-US" altLang="ja-JP" dirty="0">
                <a:effectLst>
                  <a:outerShdw blurRad="38100" dist="38100" dir="2700000" algn="tl">
                    <a:srgbClr val="000000">
                      <a:alpha val="43137"/>
                    </a:srgbClr>
                  </a:outerShdw>
                </a:effectLst>
                <a:latin typeface="+mn-ea"/>
              </a:rPr>
              <a:t>explorer</a:t>
            </a:r>
            <a:endParaRPr lang="ja-JP" altLang="en-US" dirty="0">
              <a:effectLst>
                <a:outerShdw blurRad="38100" dist="38100" dir="2700000" algn="tl">
                  <a:srgbClr val="000000">
                    <a:alpha val="43137"/>
                  </a:srgbClr>
                </a:outerShdw>
              </a:effectLst>
              <a:latin typeface="+mn-ea"/>
            </a:endParaRPr>
          </a:p>
        </p:txBody>
      </p:sp>
      <p:cxnSp>
        <p:nvCxnSpPr>
          <p:cNvPr id="10" name="直線コネクタ 9">
            <a:extLst>
              <a:ext uri="{FF2B5EF4-FFF2-40B4-BE49-F238E27FC236}">
                <a16:creationId xmlns:a16="http://schemas.microsoft.com/office/drawing/2014/main" id="{E249A692-82D1-413D-8D92-1207940384DA}"/>
              </a:ext>
            </a:extLst>
          </p:cNvPr>
          <p:cNvCxnSpPr>
            <a:cxnSpLocks/>
          </p:cNvCxnSpPr>
          <p:nvPr/>
        </p:nvCxnSpPr>
        <p:spPr>
          <a:xfrm>
            <a:off x="142876" y="707706"/>
            <a:ext cx="296845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4AD7243-20C6-4AEF-B2E1-231FF9EF87A6}"/>
              </a:ext>
            </a:extLst>
          </p:cNvPr>
          <p:cNvCxnSpPr>
            <a:cxnSpLocks/>
          </p:cNvCxnSpPr>
          <p:nvPr/>
        </p:nvCxnSpPr>
        <p:spPr>
          <a:xfrm>
            <a:off x="142876" y="152400"/>
            <a:ext cx="296845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4024C8A-44A5-4C44-9EDB-979210F8F725}"/>
              </a:ext>
            </a:extLst>
          </p:cNvPr>
          <p:cNvSpPr txBox="1"/>
          <p:nvPr/>
        </p:nvSpPr>
        <p:spPr>
          <a:xfrm>
            <a:off x="5970324" y="3807095"/>
            <a:ext cx="2628061" cy="1384995"/>
          </a:xfrm>
          <a:prstGeom prst="rect">
            <a:avLst/>
          </a:prstGeom>
          <a:noFill/>
        </p:spPr>
        <p:txBody>
          <a:bodyPr wrap="square" rtlCol="0">
            <a:spAutoFit/>
          </a:bodyPr>
          <a:lstStyle/>
          <a:p>
            <a:r>
              <a:rPr kumimoji="1" lang="ja-JP" altLang="en-US" sz="1400" dirty="0">
                <a:latin typeface="+mn-ea"/>
              </a:rPr>
              <a:t>：</a:t>
            </a:r>
            <a:r>
              <a:rPr kumimoji="1" lang="en-US" altLang="ja-JP" sz="1400" dirty="0">
                <a:latin typeface="+mn-ea"/>
              </a:rPr>
              <a:t>PC</a:t>
            </a:r>
          </a:p>
          <a:p>
            <a:r>
              <a:rPr kumimoji="1" lang="ja-JP" altLang="en-US" sz="1400" dirty="0">
                <a:latin typeface="+mn-ea"/>
              </a:rPr>
              <a:t>：</a:t>
            </a:r>
            <a:r>
              <a:rPr kumimoji="1" lang="en-US" altLang="ja-JP" sz="1400" dirty="0">
                <a:latin typeface="+mn-ea"/>
              </a:rPr>
              <a:t>C++</a:t>
            </a:r>
          </a:p>
          <a:p>
            <a:r>
              <a:rPr kumimoji="1" lang="ja-JP" altLang="en-US" sz="1400" dirty="0">
                <a:latin typeface="+mn-ea"/>
              </a:rPr>
              <a:t>：</a:t>
            </a:r>
            <a:r>
              <a:rPr kumimoji="1" lang="en-US" altLang="ja-JP" sz="1400" dirty="0">
                <a:latin typeface="+mn-ea"/>
              </a:rPr>
              <a:t>Dx</a:t>
            </a:r>
            <a:r>
              <a:rPr kumimoji="1" lang="ja-JP" altLang="en-US" sz="1400" dirty="0">
                <a:latin typeface="+mn-ea"/>
              </a:rPr>
              <a:t>ライブラリ</a:t>
            </a:r>
            <a:r>
              <a:rPr kumimoji="1" lang="en-US" altLang="ja-JP" sz="1400" dirty="0">
                <a:latin typeface="+mn-ea"/>
              </a:rPr>
              <a:t>	</a:t>
            </a:r>
          </a:p>
          <a:p>
            <a:r>
              <a:rPr kumimoji="1" lang="ja-JP" altLang="en-US" sz="1400" dirty="0">
                <a:latin typeface="+mn-ea"/>
              </a:rPr>
              <a:t>：</a:t>
            </a:r>
            <a:r>
              <a:rPr kumimoji="1" lang="en-US" altLang="ja-JP" sz="1400" dirty="0">
                <a:latin typeface="+mn-ea"/>
              </a:rPr>
              <a:t>2017</a:t>
            </a:r>
            <a:r>
              <a:rPr kumimoji="1" lang="ja-JP" altLang="en-US" sz="1400" dirty="0">
                <a:latin typeface="+mn-ea"/>
              </a:rPr>
              <a:t>年</a:t>
            </a:r>
            <a:r>
              <a:rPr kumimoji="1" lang="en-US" altLang="ja-JP" sz="1400" dirty="0">
                <a:latin typeface="+mn-ea"/>
              </a:rPr>
              <a:t>7</a:t>
            </a:r>
            <a:r>
              <a:rPr kumimoji="1" lang="ja-JP" altLang="en-US" sz="1400" dirty="0">
                <a:latin typeface="+mn-ea"/>
              </a:rPr>
              <a:t>月～</a:t>
            </a:r>
            <a:r>
              <a:rPr kumimoji="1" lang="en-US" altLang="ja-JP" sz="1400" dirty="0">
                <a:latin typeface="+mn-ea"/>
              </a:rPr>
              <a:t>2017</a:t>
            </a:r>
            <a:r>
              <a:rPr kumimoji="1" lang="ja-JP" altLang="en-US" sz="1400" dirty="0">
                <a:latin typeface="+mn-ea"/>
              </a:rPr>
              <a:t>年７月末</a:t>
            </a:r>
            <a:endParaRPr kumimoji="1" lang="en-US" altLang="ja-JP" sz="1400" dirty="0">
              <a:latin typeface="+mn-ea"/>
            </a:endParaRPr>
          </a:p>
          <a:p>
            <a:r>
              <a:rPr kumimoji="1" lang="ja-JP" altLang="en-US" sz="1400" dirty="0">
                <a:latin typeface="+mn-ea"/>
              </a:rPr>
              <a:t>：</a:t>
            </a:r>
            <a:r>
              <a:rPr kumimoji="1" lang="en-US" altLang="ja-JP" sz="1400" dirty="0">
                <a:latin typeface="+mn-ea"/>
              </a:rPr>
              <a:t>6</a:t>
            </a:r>
            <a:r>
              <a:rPr kumimoji="1" lang="ja-JP" altLang="en-US" sz="1400" dirty="0">
                <a:latin typeface="+mn-ea"/>
              </a:rPr>
              <a:t>人</a:t>
            </a:r>
            <a:r>
              <a:rPr kumimoji="1" lang="en-US" altLang="ja-JP" sz="1200" dirty="0">
                <a:latin typeface="+mn-ea"/>
              </a:rPr>
              <a:t>(</a:t>
            </a:r>
            <a:r>
              <a:rPr kumimoji="1" lang="ja-JP" altLang="en-US" sz="1200" dirty="0">
                <a:latin typeface="+mn-ea"/>
              </a:rPr>
              <a:t>プログラマ</a:t>
            </a:r>
            <a:r>
              <a:rPr kumimoji="1" lang="en-US" altLang="ja-JP" sz="1200" dirty="0">
                <a:latin typeface="+mn-ea"/>
              </a:rPr>
              <a:t>3</a:t>
            </a:r>
            <a:r>
              <a:rPr kumimoji="1" lang="ja-JP" altLang="en-US" sz="1200" dirty="0">
                <a:latin typeface="+mn-ea"/>
              </a:rPr>
              <a:t>人、アーティスト</a:t>
            </a:r>
            <a:r>
              <a:rPr kumimoji="1" lang="en-US" altLang="ja-JP" sz="1200" dirty="0">
                <a:latin typeface="+mn-ea"/>
              </a:rPr>
              <a:t>3</a:t>
            </a:r>
            <a:r>
              <a:rPr kumimoji="1" lang="ja-JP" altLang="en-US" sz="1200" dirty="0">
                <a:latin typeface="+mn-ea"/>
              </a:rPr>
              <a:t>人</a:t>
            </a:r>
            <a:r>
              <a:rPr kumimoji="1" lang="en-US" altLang="ja-JP" sz="1200" dirty="0">
                <a:latin typeface="+mn-ea"/>
              </a:rPr>
              <a:t>)</a:t>
            </a:r>
          </a:p>
          <a:p>
            <a:r>
              <a:rPr kumimoji="1" lang="ja-JP" altLang="en-US" sz="1400" dirty="0">
                <a:latin typeface="+mn-ea"/>
              </a:rPr>
              <a:t>：アクション</a:t>
            </a:r>
            <a:endParaRPr kumimoji="1" lang="ja-JP" altLang="en-US" sz="1600" dirty="0"/>
          </a:p>
        </p:txBody>
      </p:sp>
      <p:sp>
        <p:nvSpPr>
          <p:cNvPr id="17" name="テキスト ボックス 16">
            <a:extLst>
              <a:ext uri="{FF2B5EF4-FFF2-40B4-BE49-F238E27FC236}">
                <a16:creationId xmlns:a16="http://schemas.microsoft.com/office/drawing/2014/main" id="{5B39BB61-16BA-4D24-89D9-176E15900D4D}"/>
              </a:ext>
            </a:extLst>
          </p:cNvPr>
          <p:cNvSpPr txBox="1"/>
          <p:nvPr/>
        </p:nvSpPr>
        <p:spPr>
          <a:xfrm>
            <a:off x="4796671" y="3807096"/>
            <a:ext cx="1326053" cy="1384995"/>
          </a:xfrm>
          <a:prstGeom prst="rect">
            <a:avLst/>
          </a:prstGeom>
          <a:noFill/>
        </p:spPr>
        <p:txBody>
          <a:bodyPr wrap="square" rtlCol="0">
            <a:spAutoFit/>
          </a:bodyPr>
          <a:lstStyle/>
          <a:p>
            <a:pPr algn="dist"/>
            <a:r>
              <a:rPr kumimoji="1" lang="ja-JP" altLang="en-US" sz="1400" dirty="0">
                <a:latin typeface="+mn-ea"/>
              </a:rPr>
              <a:t>プラットフォーム</a:t>
            </a:r>
            <a:endParaRPr kumimoji="1" lang="en-US" altLang="ja-JP" sz="1400" dirty="0">
              <a:latin typeface="+mn-ea"/>
            </a:endParaRPr>
          </a:p>
          <a:p>
            <a:pPr algn="dist"/>
            <a:r>
              <a:rPr kumimoji="1" lang="ja-JP" altLang="en-US" sz="1400" dirty="0">
                <a:latin typeface="+mn-ea"/>
              </a:rPr>
              <a:t>使用言語</a:t>
            </a:r>
            <a:endParaRPr kumimoji="1" lang="en-US" altLang="ja-JP" sz="1400" dirty="0">
              <a:latin typeface="+mn-ea"/>
            </a:endParaRPr>
          </a:p>
          <a:p>
            <a:pPr algn="dist"/>
            <a:r>
              <a:rPr kumimoji="1" lang="ja-JP" altLang="en-US" sz="1400" dirty="0">
                <a:latin typeface="+mn-ea"/>
              </a:rPr>
              <a:t>使用ライブラリ</a:t>
            </a:r>
            <a:endParaRPr kumimoji="1" lang="en-US" altLang="ja-JP" sz="1400" dirty="0">
              <a:latin typeface="+mn-ea"/>
            </a:endParaRPr>
          </a:p>
          <a:p>
            <a:pPr algn="dist"/>
            <a:r>
              <a:rPr kumimoji="1" lang="ja-JP" altLang="en-US" sz="1400" dirty="0">
                <a:latin typeface="+mn-ea"/>
              </a:rPr>
              <a:t>制作期間</a:t>
            </a:r>
            <a:endParaRPr kumimoji="1" lang="en-US" altLang="ja-JP" sz="1400" dirty="0">
              <a:latin typeface="+mn-ea"/>
            </a:endParaRPr>
          </a:p>
          <a:p>
            <a:pPr algn="dist"/>
            <a:r>
              <a:rPr kumimoji="1" lang="ja-JP" altLang="en-US" sz="1400" dirty="0">
                <a:latin typeface="+mn-ea"/>
              </a:rPr>
              <a:t>制作人数</a:t>
            </a:r>
            <a:endParaRPr kumimoji="1" lang="en-US" altLang="ja-JP" sz="1400" dirty="0">
              <a:latin typeface="+mn-ea"/>
            </a:endParaRPr>
          </a:p>
          <a:p>
            <a:pPr algn="dist"/>
            <a:r>
              <a:rPr kumimoji="1" lang="ja-JP" altLang="en-US" sz="1400" dirty="0">
                <a:latin typeface="+mn-ea"/>
              </a:rPr>
              <a:t>ジャンル</a:t>
            </a:r>
            <a:endParaRPr kumimoji="1" lang="ja-JP" altLang="en-US" sz="1400" dirty="0"/>
          </a:p>
        </p:txBody>
      </p:sp>
      <p:sp>
        <p:nvSpPr>
          <p:cNvPr id="12" name="正方形/長方形 11">
            <a:extLst>
              <a:ext uri="{FF2B5EF4-FFF2-40B4-BE49-F238E27FC236}">
                <a16:creationId xmlns:a16="http://schemas.microsoft.com/office/drawing/2014/main" id="{87ECC798-0BA0-4AF9-9BAC-DA63DD499BB0}"/>
              </a:ext>
            </a:extLst>
          </p:cNvPr>
          <p:cNvSpPr/>
          <p:nvPr/>
        </p:nvSpPr>
        <p:spPr>
          <a:xfrm>
            <a:off x="287338" y="1005841"/>
            <a:ext cx="4032250" cy="5212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二年次前期に</a:t>
            </a:r>
            <a:r>
              <a:rPr kumimoji="1" lang="en-US" altLang="ja-JP" dirty="0">
                <a:solidFill>
                  <a:schemeClr val="tx1"/>
                </a:solidFill>
                <a:latin typeface="+mn-ea"/>
              </a:rPr>
              <a:t>Dx</a:t>
            </a:r>
            <a:r>
              <a:rPr kumimoji="1" lang="ja-JP" altLang="en-US" dirty="0">
                <a:solidFill>
                  <a:schemeClr val="tx1"/>
                </a:solidFill>
                <a:latin typeface="+mn-ea"/>
              </a:rPr>
              <a:t>ライブラリを使用して制作した</a:t>
            </a:r>
            <a:r>
              <a:rPr kumimoji="1" lang="en-US" altLang="ja-JP" dirty="0">
                <a:solidFill>
                  <a:schemeClr val="tx1"/>
                </a:solidFill>
                <a:latin typeface="+mn-ea"/>
              </a:rPr>
              <a:t>2D</a:t>
            </a:r>
            <a:r>
              <a:rPr kumimoji="1" lang="ja-JP" altLang="en-US" dirty="0">
                <a:solidFill>
                  <a:schemeClr val="tx1"/>
                </a:solidFill>
                <a:latin typeface="+mn-ea"/>
              </a:rPr>
              <a:t>アクションゲームです。</a:t>
            </a:r>
            <a:endParaRPr kumimoji="1" lang="en-US" altLang="ja-JP" dirty="0">
              <a:solidFill>
                <a:schemeClr val="tx1"/>
              </a:solidFill>
              <a:latin typeface="+mn-ea"/>
            </a:endParaRPr>
          </a:p>
          <a:p>
            <a:pPr algn="just"/>
            <a:r>
              <a:rPr kumimoji="1" lang="ja-JP" altLang="en-US" dirty="0">
                <a:solidFill>
                  <a:schemeClr val="tx1"/>
                </a:solidFill>
              </a:rPr>
              <a:t>オブジェクト同士のコリジョン処理やオブジェクトのベースとなる基底クラス、各シーンの基底部分、シーン間のアルファ処理を用いたフェード処理など、ゲーム全体のベースとなる部分を担当しました。</a:t>
            </a:r>
            <a:endParaRPr kumimoji="1" lang="en-US" altLang="ja-JP" dirty="0">
              <a:solidFill>
                <a:schemeClr val="tx1"/>
              </a:solidFill>
            </a:endParaRPr>
          </a:p>
          <a:p>
            <a:pPr algn="just"/>
            <a:endParaRPr kumimoji="1" lang="en-US" altLang="ja-JP" dirty="0">
              <a:solidFill>
                <a:schemeClr val="tx1"/>
              </a:solidFill>
            </a:endParaRPr>
          </a:p>
          <a:p>
            <a:pPr algn="just"/>
            <a:r>
              <a:rPr kumimoji="1" lang="ja-JP" altLang="en-US" dirty="0">
                <a:solidFill>
                  <a:schemeClr val="tx1"/>
                </a:solidFill>
              </a:rPr>
              <a:t>初めてのチーム制作体験で、バージョン管理や、各セクションとの整合性を考慮したクラス設計、 進捗の管理などのチーム制作の難しさを実感しました。</a:t>
            </a:r>
            <a:endParaRPr kumimoji="1" lang="en-US" altLang="ja-JP" dirty="0">
              <a:solidFill>
                <a:schemeClr val="tx1"/>
              </a:solidFill>
            </a:endParaRPr>
          </a:p>
          <a:p>
            <a:pPr algn="just"/>
            <a:endParaRPr kumimoji="1" lang="en-US" altLang="ja-JP" dirty="0">
              <a:solidFill>
                <a:schemeClr val="tx1"/>
              </a:solidFill>
            </a:endParaRPr>
          </a:p>
          <a:p>
            <a:pPr algn="just"/>
            <a:r>
              <a:rPr kumimoji="1" lang="ja-JP" altLang="en-US" dirty="0">
                <a:solidFill>
                  <a:schemeClr val="tx1"/>
                </a:solidFill>
              </a:rPr>
              <a:t>このゲームは学内コンテストに応募し、優秀賞をとることができました。</a:t>
            </a:r>
            <a:endParaRPr kumimoji="1" lang="en-US" altLang="ja-JP" dirty="0">
              <a:solidFill>
                <a:schemeClr val="tx1"/>
              </a:solidFill>
            </a:endParaRPr>
          </a:p>
          <a:p>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33756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8399F092-D5CC-4E97-AF38-3269F8E5A891}"/>
              </a:ext>
            </a:extLst>
          </p:cNvPr>
          <p:cNvSpPr/>
          <p:nvPr/>
        </p:nvSpPr>
        <p:spPr>
          <a:xfrm>
            <a:off x="142868" y="152400"/>
            <a:ext cx="2719075"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853439"/>
            <a:ext cx="4327523" cy="551688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solidFill>
                <a:schemeClr val="tx1"/>
              </a:solidFill>
              <a:latin typeface="+mn-ea"/>
            </a:endParaRPr>
          </a:p>
        </p:txBody>
      </p:sp>
      <p:sp>
        <p:nvSpPr>
          <p:cNvPr id="5" name="正方形/長方形 4">
            <a:extLst>
              <a:ext uri="{FF2B5EF4-FFF2-40B4-BE49-F238E27FC236}">
                <a16:creationId xmlns:a16="http://schemas.microsoft.com/office/drawing/2014/main" id="{A3EC7EE6-C84D-4C80-B759-0E4BCBB1AC8F}"/>
              </a:ext>
            </a:extLst>
          </p:cNvPr>
          <p:cNvSpPr/>
          <p:nvPr/>
        </p:nvSpPr>
        <p:spPr>
          <a:xfrm>
            <a:off x="4673602" y="853439"/>
            <a:ext cx="4327523" cy="5516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796671" y="3675016"/>
            <a:ext cx="4081381" cy="25124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p>
        </p:txBody>
      </p:sp>
      <p:sp>
        <p:nvSpPr>
          <p:cNvPr id="7" name="正方形/長方形 6">
            <a:extLst>
              <a:ext uri="{FF2B5EF4-FFF2-40B4-BE49-F238E27FC236}">
                <a16:creationId xmlns:a16="http://schemas.microsoft.com/office/drawing/2014/main" id="{D8F11333-6EA0-4E38-B82C-36B1F3BE9C83}"/>
              </a:ext>
            </a:extLst>
          </p:cNvPr>
          <p:cNvSpPr/>
          <p:nvPr/>
        </p:nvSpPr>
        <p:spPr>
          <a:xfrm>
            <a:off x="4796671" y="1129906"/>
            <a:ext cx="4081381" cy="2268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7D474790-85C9-49B6-874A-C1CAE3ADB34E}"/>
              </a:ext>
            </a:extLst>
          </p:cNvPr>
          <p:cNvPicPr>
            <a:picLocks noChangeAspect="1"/>
          </p:cNvPicPr>
          <p:nvPr/>
        </p:nvPicPr>
        <p:blipFill>
          <a:blip r:embed="rId3"/>
          <a:stretch>
            <a:fillRect/>
          </a:stretch>
        </p:blipFill>
        <p:spPr>
          <a:xfrm>
            <a:off x="4927599" y="1190825"/>
            <a:ext cx="3819524" cy="2146804"/>
          </a:xfrm>
          <a:prstGeom prst="rect">
            <a:avLst/>
          </a:prstGeom>
        </p:spPr>
      </p:pic>
      <p:sp>
        <p:nvSpPr>
          <p:cNvPr id="9" name="タイトル 1">
            <a:extLst>
              <a:ext uri="{FF2B5EF4-FFF2-40B4-BE49-F238E27FC236}">
                <a16:creationId xmlns:a16="http://schemas.microsoft.com/office/drawing/2014/main" id="{26CB4C63-2337-4BEA-8245-CE56FA2767DE}"/>
              </a:ext>
            </a:extLst>
          </p:cNvPr>
          <p:cNvSpPr txBox="1">
            <a:spLocks/>
          </p:cNvSpPr>
          <p:nvPr/>
        </p:nvSpPr>
        <p:spPr>
          <a:xfrm>
            <a:off x="142877" y="152400"/>
            <a:ext cx="2719076"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effectLst>
                  <a:glow rad="38100">
                    <a:schemeClr val="bg1">
                      <a:lumMod val="65000"/>
                      <a:lumOff val="35000"/>
                      <a:alpha val="40000"/>
                    </a:schemeClr>
                  </a:glow>
                  <a:outerShdw blurRad="38100" dist="38100" dir="2700000" algn="tl">
                    <a:srgbClr val="000000">
                      <a:alpha val="43137"/>
                    </a:srgbClr>
                  </a:outerShdw>
                </a:effectLst>
                <a:latin typeface="+mn-ea"/>
              </a:rPr>
              <a:t>HOLOJECTION</a:t>
            </a:r>
            <a:endParaRPr lang="ja-JP" altLang="en-US" dirty="0">
              <a:effectLst>
                <a:outerShdw blurRad="38100" dist="38100" dir="2700000" algn="tl">
                  <a:srgbClr val="000000">
                    <a:alpha val="43137"/>
                  </a:srgbClr>
                </a:outerShdw>
              </a:effectLst>
              <a:latin typeface="+mn-ea"/>
            </a:endParaRPr>
          </a:p>
        </p:txBody>
      </p:sp>
      <p:cxnSp>
        <p:nvCxnSpPr>
          <p:cNvPr id="10" name="直線コネクタ 9">
            <a:extLst>
              <a:ext uri="{FF2B5EF4-FFF2-40B4-BE49-F238E27FC236}">
                <a16:creationId xmlns:a16="http://schemas.microsoft.com/office/drawing/2014/main" id="{A186B41E-3A17-4AB5-B194-20EECFA90990}"/>
              </a:ext>
            </a:extLst>
          </p:cNvPr>
          <p:cNvCxnSpPr>
            <a:cxnSpLocks/>
          </p:cNvCxnSpPr>
          <p:nvPr/>
        </p:nvCxnSpPr>
        <p:spPr>
          <a:xfrm>
            <a:off x="142876" y="707706"/>
            <a:ext cx="271906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B62B5BD-865B-47B1-A3B7-CFDEE76D55FA}"/>
              </a:ext>
            </a:extLst>
          </p:cNvPr>
          <p:cNvCxnSpPr>
            <a:cxnSpLocks/>
          </p:cNvCxnSpPr>
          <p:nvPr/>
        </p:nvCxnSpPr>
        <p:spPr>
          <a:xfrm>
            <a:off x="142876" y="152400"/>
            <a:ext cx="271907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B7787B0E-6FA8-4AA5-902A-6AF9BF629A2A}"/>
              </a:ext>
            </a:extLst>
          </p:cNvPr>
          <p:cNvSpPr txBox="1"/>
          <p:nvPr/>
        </p:nvSpPr>
        <p:spPr>
          <a:xfrm>
            <a:off x="5970324" y="3807096"/>
            <a:ext cx="2628061" cy="1384995"/>
          </a:xfrm>
          <a:prstGeom prst="rect">
            <a:avLst/>
          </a:prstGeom>
          <a:noFill/>
        </p:spPr>
        <p:txBody>
          <a:bodyPr wrap="square" rtlCol="0">
            <a:spAutoFit/>
          </a:bodyPr>
          <a:lstStyle/>
          <a:p>
            <a:r>
              <a:rPr kumimoji="1" lang="ja-JP" altLang="en-US" sz="1400" dirty="0">
                <a:latin typeface="+mn-ea"/>
              </a:rPr>
              <a:t>：</a:t>
            </a:r>
            <a:r>
              <a:rPr kumimoji="1" lang="en-US" altLang="ja-JP" sz="1400" dirty="0">
                <a:latin typeface="+mn-ea"/>
              </a:rPr>
              <a:t>PC</a:t>
            </a:r>
          </a:p>
          <a:p>
            <a:r>
              <a:rPr kumimoji="1" lang="ja-JP" altLang="en-US" sz="1400" dirty="0">
                <a:latin typeface="+mn-ea"/>
              </a:rPr>
              <a:t>：</a:t>
            </a:r>
            <a:r>
              <a:rPr kumimoji="1" lang="en-US" altLang="ja-JP" sz="1400" dirty="0">
                <a:latin typeface="+mn-ea"/>
              </a:rPr>
              <a:t>C++</a:t>
            </a:r>
            <a:r>
              <a:rPr kumimoji="1" lang="ja-JP" altLang="en-US" sz="1400" dirty="0">
                <a:latin typeface="+mn-ea"/>
              </a:rPr>
              <a:t>・</a:t>
            </a:r>
            <a:r>
              <a:rPr kumimoji="1" lang="en-US" altLang="ja-JP" sz="1400" dirty="0">
                <a:latin typeface="+mn-ea"/>
              </a:rPr>
              <a:t>HLSL</a:t>
            </a:r>
          </a:p>
          <a:p>
            <a:r>
              <a:rPr kumimoji="1" lang="ja-JP" altLang="en-US" sz="1400" dirty="0">
                <a:latin typeface="+mn-ea"/>
              </a:rPr>
              <a:t>：</a:t>
            </a:r>
            <a:r>
              <a:rPr kumimoji="1" lang="en-US" altLang="ja-JP" sz="1400" dirty="0">
                <a:latin typeface="+mn-ea"/>
              </a:rPr>
              <a:t>DirectX12	</a:t>
            </a:r>
          </a:p>
          <a:p>
            <a:r>
              <a:rPr kumimoji="1" lang="ja-JP" altLang="en-US" sz="1400" dirty="0">
                <a:latin typeface="+mn-ea"/>
              </a:rPr>
              <a:t>：</a:t>
            </a:r>
            <a:r>
              <a:rPr kumimoji="1" lang="en-US" altLang="ja-JP" sz="1400" dirty="0">
                <a:latin typeface="+mn-ea"/>
              </a:rPr>
              <a:t>2018</a:t>
            </a:r>
            <a:r>
              <a:rPr kumimoji="1" lang="ja-JP" altLang="en-US" sz="1400" dirty="0">
                <a:latin typeface="+mn-ea"/>
              </a:rPr>
              <a:t>年</a:t>
            </a:r>
            <a:r>
              <a:rPr kumimoji="1" lang="en-US" altLang="ja-JP" sz="1400" dirty="0">
                <a:latin typeface="+mn-ea"/>
              </a:rPr>
              <a:t>2</a:t>
            </a:r>
            <a:r>
              <a:rPr kumimoji="1" lang="ja-JP" altLang="en-US" sz="1400" dirty="0">
                <a:latin typeface="+mn-ea"/>
              </a:rPr>
              <a:t>月～</a:t>
            </a:r>
            <a:r>
              <a:rPr kumimoji="1" lang="en-US" altLang="ja-JP" sz="1400" dirty="0">
                <a:latin typeface="+mn-ea"/>
              </a:rPr>
              <a:t>2018</a:t>
            </a:r>
            <a:r>
              <a:rPr kumimoji="1" lang="ja-JP" altLang="en-US" sz="1400" dirty="0">
                <a:latin typeface="+mn-ea"/>
              </a:rPr>
              <a:t>年</a:t>
            </a:r>
            <a:r>
              <a:rPr kumimoji="1" lang="en-US" altLang="ja-JP" sz="1400" dirty="0">
                <a:latin typeface="+mn-ea"/>
              </a:rPr>
              <a:t>6</a:t>
            </a:r>
            <a:r>
              <a:rPr kumimoji="1" lang="ja-JP" altLang="en-US" sz="1400" dirty="0">
                <a:latin typeface="+mn-ea"/>
              </a:rPr>
              <a:t>月末</a:t>
            </a:r>
            <a:endParaRPr kumimoji="1" lang="en-US" altLang="ja-JP" sz="1400" dirty="0">
              <a:latin typeface="+mn-ea"/>
            </a:endParaRPr>
          </a:p>
          <a:p>
            <a:r>
              <a:rPr kumimoji="1" lang="ja-JP" altLang="en-US" sz="1400" dirty="0">
                <a:latin typeface="+mn-ea"/>
              </a:rPr>
              <a:t>：</a:t>
            </a:r>
            <a:r>
              <a:rPr kumimoji="1" lang="en-US" altLang="ja-JP" sz="1400" dirty="0">
                <a:latin typeface="+mn-ea"/>
              </a:rPr>
              <a:t>7</a:t>
            </a:r>
            <a:r>
              <a:rPr kumimoji="1" lang="ja-JP" altLang="en-US" sz="1400" dirty="0">
                <a:latin typeface="+mn-ea"/>
              </a:rPr>
              <a:t>人</a:t>
            </a:r>
            <a:r>
              <a:rPr kumimoji="1" lang="en-US" altLang="ja-JP" sz="1200" dirty="0">
                <a:latin typeface="+mn-ea"/>
              </a:rPr>
              <a:t>(</a:t>
            </a:r>
            <a:r>
              <a:rPr kumimoji="1" lang="ja-JP" altLang="en-US" sz="1200" dirty="0">
                <a:latin typeface="+mn-ea"/>
              </a:rPr>
              <a:t>プログラマ</a:t>
            </a:r>
            <a:r>
              <a:rPr kumimoji="1" lang="en-US" altLang="ja-JP" sz="1200" dirty="0">
                <a:latin typeface="+mn-ea"/>
              </a:rPr>
              <a:t>5</a:t>
            </a:r>
            <a:r>
              <a:rPr kumimoji="1" lang="ja-JP" altLang="en-US" sz="1200" dirty="0">
                <a:latin typeface="+mn-ea"/>
              </a:rPr>
              <a:t>人、アーティスト</a:t>
            </a:r>
            <a:r>
              <a:rPr kumimoji="1" lang="en-US" altLang="ja-JP" sz="1200" dirty="0">
                <a:latin typeface="+mn-ea"/>
              </a:rPr>
              <a:t>2</a:t>
            </a:r>
            <a:r>
              <a:rPr kumimoji="1" lang="ja-JP" altLang="en-US" sz="1200" dirty="0">
                <a:latin typeface="+mn-ea"/>
              </a:rPr>
              <a:t>人</a:t>
            </a:r>
            <a:r>
              <a:rPr kumimoji="1" lang="en-US" altLang="ja-JP" sz="1200" dirty="0">
                <a:latin typeface="+mn-ea"/>
              </a:rPr>
              <a:t>)</a:t>
            </a:r>
          </a:p>
          <a:p>
            <a:r>
              <a:rPr kumimoji="1" lang="ja-JP" altLang="en-US" sz="1400" dirty="0">
                <a:latin typeface="+mn-ea"/>
              </a:rPr>
              <a:t>：パズルアクション</a:t>
            </a:r>
            <a:endParaRPr kumimoji="1" lang="ja-JP" altLang="en-US" sz="1600" dirty="0"/>
          </a:p>
        </p:txBody>
      </p:sp>
      <p:sp>
        <p:nvSpPr>
          <p:cNvPr id="19" name="テキスト ボックス 18">
            <a:extLst>
              <a:ext uri="{FF2B5EF4-FFF2-40B4-BE49-F238E27FC236}">
                <a16:creationId xmlns:a16="http://schemas.microsoft.com/office/drawing/2014/main" id="{95AAC84D-6DC9-4B61-BDB8-660E888A1ADD}"/>
              </a:ext>
            </a:extLst>
          </p:cNvPr>
          <p:cNvSpPr txBox="1"/>
          <p:nvPr/>
        </p:nvSpPr>
        <p:spPr>
          <a:xfrm>
            <a:off x="4796671" y="3807096"/>
            <a:ext cx="1326053" cy="1384995"/>
          </a:xfrm>
          <a:prstGeom prst="rect">
            <a:avLst/>
          </a:prstGeom>
          <a:noFill/>
        </p:spPr>
        <p:txBody>
          <a:bodyPr wrap="square" rtlCol="0">
            <a:spAutoFit/>
          </a:bodyPr>
          <a:lstStyle/>
          <a:p>
            <a:pPr algn="dist"/>
            <a:r>
              <a:rPr kumimoji="1" lang="ja-JP" altLang="en-US" sz="1400" dirty="0">
                <a:latin typeface="+mn-ea"/>
              </a:rPr>
              <a:t>プラットフォーム</a:t>
            </a:r>
            <a:endParaRPr kumimoji="1" lang="en-US" altLang="ja-JP" sz="1400" dirty="0">
              <a:latin typeface="+mn-ea"/>
            </a:endParaRPr>
          </a:p>
          <a:p>
            <a:pPr algn="dist"/>
            <a:r>
              <a:rPr kumimoji="1" lang="ja-JP" altLang="en-US" sz="1400" dirty="0">
                <a:latin typeface="+mn-ea"/>
              </a:rPr>
              <a:t>使用言語</a:t>
            </a:r>
            <a:endParaRPr kumimoji="1" lang="en-US" altLang="ja-JP" sz="1400" dirty="0">
              <a:latin typeface="+mn-ea"/>
            </a:endParaRPr>
          </a:p>
          <a:p>
            <a:pPr algn="dist"/>
            <a:r>
              <a:rPr kumimoji="1" lang="ja-JP" altLang="en-US" sz="1400" dirty="0">
                <a:latin typeface="+mn-ea"/>
              </a:rPr>
              <a:t>使用</a:t>
            </a:r>
            <a:r>
              <a:rPr kumimoji="1" lang="en-US" altLang="ja-JP" sz="1400" dirty="0">
                <a:latin typeface="+mn-ea"/>
              </a:rPr>
              <a:t>API</a:t>
            </a:r>
          </a:p>
          <a:p>
            <a:pPr algn="dist"/>
            <a:r>
              <a:rPr kumimoji="1" lang="ja-JP" altLang="en-US" sz="1400" dirty="0">
                <a:latin typeface="+mn-ea"/>
              </a:rPr>
              <a:t>制作期間</a:t>
            </a:r>
            <a:endParaRPr kumimoji="1" lang="en-US" altLang="ja-JP" sz="1400" dirty="0">
              <a:latin typeface="+mn-ea"/>
            </a:endParaRPr>
          </a:p>
          <a:p>
            <a:pPr algn="dist"/>
            <a:r>
              <a:rPr kumimoji="1" lang="ja-JP" altLang="en-US" sz="1400" dirty="0">
                <a:latin typeface="+mn-ea"/>
              </a:rPr>
              <a:t>制作人数</a:t>
            </a:r>
            <a:endParaRPr kumimoji="1" lang="en-US" altLang="ja-JP" sz="1400" dirty="0">
              <a:latin typeface="+mn-ea"/>
            </a:endParaRPr>
          </a:p>
          <a:p>
            <a:pPr algn="dist"/>
            <a:r>
              <a:rPr kumimoji="1" lang="ja-JP" altLang="en-US" sz="1400" dirty="0">
                <a:latin typeface="+mn-ea"/>
              </a:rPr>
              <a:t>ジャンル</a:t>
            </a:r>
            <a:endParaRPr kumimoji="1" lang="ja-JP" altLang="en-US" sz="1400" dirty="0"/>
          </a:p>
        </p:txBody>
      </p:sp>
      <p:sp>
        <p:nvSpPr>
          <p:cNvPr id="12" name="正方形/長方形 11">
            <a:extLst>
              <a:ext uri="{FF2B5EF4-FFF2-40B4-BE49-F238E27FC236}">
                <a16:creationId xmlns:a16="http://schemas.microsoft.com/office/drawing/2014/main" id="{28BBBFBC-5AFA-43D0-89FC-050D3895A1B6}"/>
              </a:ext>
            </a:extLst>
          </p:cNvPr>
          <p:cNvSpPr/>
          <p:nvPr/>
        </p:nvSpPr>
        <p:spPr>
          <a:xfrm>
            <a:off x="287338" y="1005841"/>
            <a:ext cx="4050982" cy="5212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日本ゲーム大賞に応募する目的で制作したゲームです。</a:t>
            </a:r>
            <a:endParaRPr kumimoji="1" lang="en-US" altLang="ja-JP" dirty="0">
              <a:solidFill>
                <a:schemeClr val="tx1"/>
              </a:solidFill>
              <a:latin typeface="+mn-ea"/>
            </a:endParaRPr>
          </a:p>
          <a:p>
            <a:pPr algn="just"/>
            <a:r>
              <a:rPr kumimoji="1" lang="en-US" altLang="ja-JP" dirty="0" err="1">
                <a:solidFill>
                  <a:schemeClr val="tx1"/>
                </a:solidFill>
                <a:latin typeface="+mn-ea"/>
              </a:rPr>
              <a:t>Fxaa</a:t>
            </a:r>
            <a:r>
              <a:rPr kumimoji="1" lang="ja-JP" altLang="en-US" dirty="0">
                <a:solidFill>
                  <a:schemeClr val="tx1"/>
                </a:solidFill>
                <a:latin typeface="+mn-ea"/>
              </a:rPr>
              <a:t>や巻き戻し処理につかうノイズ等のポストプロセスと、数学系のサポート関数や、</a:t>
            </a:r>
            <a:endParaRPr kumimoji="1" lang="en-US" altLang="ja-JP" dirty="0">
              <a:solidFill>
                <a:schemeClr val="tx1"/>
              </a:solidFill>
              <a:latin typeface="+mn-ea"/>
            </a:endParaRPr>
          </a:p>
          <a:p>
            <a:pPr algn="just"/>
            <a:r>
              <a:rPr kumimoji="1" lang="ja-JP" altLang="en-US" dirty="0">
                <a:solidFill>
                  <a:schemeClr val="tx1"/>
                </a:solidFill>
                <a:latin typeface="+mn-ea"/>
              </a:rPr>
              <a:t>ライティング高速化のために遅延レンダリングとタイルレンダリング、シェーダーチューニング、オブジェクトの挙動を実装しました。</a:t>
            </a:r>
            <a:endParaRPr kumimoji="1" lang="en-US" altLang="ja-JP" dirty="0">
              <a:solidFill>
                <a:schemeClr val="tx1"/>
              </a:solidFill>
              <a:latin typeface="+mn-ea"/>
            </a:endParaRPr>
          </a:p>
          <a:p>
            <a:pPr algn="just"/>
            <a:endParaRPr kumimoji="1" lang="en-US" altLang="ja-JP" dirty="0">
              <a:solidFill>
                <a:schemeClr val="tx1"/>
              </a:solidFill>
              <a:latin typeface="+mn-ea"/>
            </a:endParaRPr>
          </a:p>
          <a:p>
            <a:pPr algn="just"/>
            <a:r>
              <a:rPr kumimoji="1" lang="ja-JP" altLang="en-US" dirty="0">
                <a:solidFill>
                  <a:schemeClr val="tx1"/>
                </a:solidFill>
                <a:latin typeface="+mn-ea"/>
              </a:rPr>
              <a:t>このゲームは、カメラのいる位置にあるブロックを特定ブロックにコピーして、右手法で迷路を進むプレイヤーをゴールに導くゲームで、「うつす」というテーマのもとに制作しました。</a:t>
            </a:r>
            <a:endParaRPr kumimoji="1" lang="en-US" altLang="ja-JP" dirty="0">
              <a:solidFill>
                <a:schemeClr val="tx1"/>
              </a:solidFill>
              <a:latin typeface="+mn-ea"/>
            </a:endParaRPr>
          </a:p>
          <a:p>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155568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6DA649B-AC35-4720-B9C2-880D4E7CA2A4}"/>
              </a:ext>
            </a:extLst>
          </p:cNvPr>
          <p:cNvSpPr/>
          <p:nvPr/>
        </p:nvSpPr>
        <p:spPr>
          <a:xfrm>
            <a:off x="142868" y="152400"/>
            <a:ext cx="2952747"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853439"/>
            <a:ext cx="4327523" cy="551688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solidFill>
                <a:schemeClr val="tx1"/>
              </a:solidFill>
            </a:endParaRPr>
          </a:p>
        </p:txBody>
      </p:sp>
      <p:sp>
        <p:nvSpPr>
          <p:cNvPr id="5" name="正方形/長方形 4">
            <a:extLst>
              <a:ext uri="{FF2B5EF4-FFF2-40B4-BE49-F238E27FC236}">
                <a16:creationId xmlns:a16="http://schemas.microsoft.com/office/drawing/2014/main" id="{A3EC7EE6-C84D-4C80-B759-0E4BCBB1AC8F}"/>
              </a:ext>
            </a:extLst>
          </p:cNvPr>
          <p:cNvSpPr/>
          <p:nvPr/>
        </p:nvSpPr>
        <p:spPr>
          <a:xfrm>
            <a:off x="4673602" y="853439"/>
            <a:ext cx="4327523" cy="55168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796671" y="3675016"/>
            <a:ext cx="4081381" cy="25124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p>
        </p:txBody>
      </p:sp>
      <p:sp>
        <p:nvSpPr>
          <p:cNvPr id="7" name="正方形/長方形 6">
            <a:extLst>
              <a:ext uri="{FF2B5EF4-FFF2-40B4-BE49-F238E27FC236}">
                <a16:creationId xmlns:a16="http://schemas.microsoft.com/office/drawing/2014/main" id="{D8F11333-6EA0-4E38-B82C-36B1F3BE9C83}"/>
              </a:ext>
            </a:extLst>
          </p:cNvPr>
          <p:cNvSpPr/>
          <p:nvPr/>
        </p:nvSpPr>
        <p:spPr>
          <a:xfrm>
            <a:off x="4796671" y="1129906"/>
            <a:ext cx="4081381" cy="22686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A014FA94-8FB6-46A3-8BF9-CAED4A7C8D5A}"/>
              </a:ext>
            </a:extLst>
          </p:cNvPr>
          <p:cNvPicPr>
            <a:picLocks noChangeAspect="1"/>
          </p:cNvPicPr>
          <p:nvPr/>
        </p:nvPicPr>
        <p:blipFill>
          <a:blip r:embed="rId2"/>
          <a:stretch>
            <a:fillRect/>
          </a:stretch>
        </p:blipFill>
        <p:spPr>
          <a:xfrm>
            <a:off x="4825891" y="1142131"/>
            <a:ext cx="4022939" cy="2244191"/>
          </a:xfrm>
          <a:prstGeom prst="rect">
            <a:avLst/>
          </a:prstGeom>
        </p:spPr>
      </p:pic>
      <p:sp>
        <p:nvSpPr>
          <p:cNvPr id="8" name="テキスト ボックス 7">
            <a:extLst>
              <a:ext uri="{FF2B5EF4-FFF2-40B4-BE49-F238E27FC236}">
                <a16:creationId xmlns:a16="http://schemas.microsoft.com/office/drawing/2014/main" id="{F115F4E1-5623-41DB-89CF-5999889405E4}"/>
              </a:ext>
            </a:extLst>
          </p:cNvPr>
          <p:cNvSpPr txBox="1"/>
          <p:nvPr/>
        </p:nvSpPr>
        <p:spPr>
          <a:xfrm>
            <a:off x="5970324" y="3807096"/>
            <a:ext cx="2726106" cy="1384995"/>
          </a:xfrm>
          <a:prstGeom prst="rect">
            <a:avLst/>
          </a:prstGeom>
          <a:noFill/>
        </p:spPr>
        <p:txBody>
          <a:bodyPr wrap="square" rtlCol="0">
            <a:spAutoFit/>
          </a:bodyPr>
          <a:lstStyle/>
          <a:p>
            <a:r>
              <a:rPr kumimoji="1" lang="ja-JP" altLang="en-US" sz="1400" dirty="0">
                <a:latin typeface="+mn-ea"/>
              </a:rPr>
              <a:t>：</a:t>
            </a:r>
            <a:r>
              <a:rPr kumimoji="1" lang="en-US" altLang="ja-JP" sz="1400" dirty="0">
                <a:latin typeface="+mn-ea"/>
              </a:rPr>
              <a:t>PC</a:t>
            </a:r>
          </a:p>
          <a:p>
            <a:r>
              <a:rPr kumimoji="1" lang="ja-JP" altLang="en-US" sz="1400" dirty="0">
                <a:latin typeface="+mn-ea"/>
              </a:rPr>
              <a:t>：</a:t>
            </a:r>
            <a:r>
              <a:rPr kumimoji="1" lang="en-US" altLang="ja-JP" sz="1400" dirty="0">
                <a:latin typeface="+mn-ea"/>
              </a:rPr>
              <a:t>C++</a:t>
            </a:r>
            <a:r>
              <a:rPr kumimoji="1" lang="ja-JP" altLang="en-US" sz="1400" dirty="0">
                <a:latin typeface="+mn-ea"/>
              </a:rPr>
              <a:t>・</a:t>
            </a:r>
            <a:r>
              <a:rPr kumimoji="1" lang="en-US" altLang="ja-JP" sz="1400" dirty="0">
                <a:latin typeface="+mn-ea"/>
              </a:rPr>
              <a:t>HLSL</a:t>
            </a:r>
          </a:p>
          <a:p>
            <a:r>
              <a:rPr kumimoji="1" lang="ja-JP" altLang="en-US" sz="1400" dirty="0">
                <a:latin typeface="+mn-ea"/>
              </a:rPr>
              <a:t>：</a:t>
            </a:r>
            <a:r>
              <a:rPr kumimoji="1" lang="en-US" altLang="ja-JP" sz="1400" dirty="0">
                <a:latin typeface="+mn-ea"/>
              </a:rPr>
              <a:t>DirectX12	</a:t>
            </a:r>
          </a:p>
          <a:p>
            <a:r>
              <a:rPr kumimoji="1" lang="ja-JP" altLang="en-US" sz="1400" dirty="0">
                <a:latin typeface="+mn-ea"/>
              </a:rPr>
              <a:t>：</a:t>
            </a:r>
            <a:r>
              <a:rPr kumimoji="1" lang="en-US" altLang="ja-JP" sz="1400" dirty="0">
                <a:latin typeface="+mn-ea"/>
              </a:rPr>
              <a:t>2018</a:t>
            </a:r>
            <a:r>
              <a:rPr kumimoji="1" lang="ja-JP" altLang="en-US" sz="1400" dirty="0">
                <a:latin typeface="+mn-ea"/>
              </a:rPr>
              <a:t>年</a:t>
            </a:r>
            <a:r>
              <a:rPr kumimoji="1" lang="en-US" altLang="ja-JP" sz="1400" dirty="0">
                <a:latin typeface="+mn-ea"/>
              </a:rPr>
              <a:t>10</a:t>
            </a:r>
            <a:r>
              <a:rPr kumimoji="1" lang="ja-JP" altLang="en-US" sz="1400" dirty="0">
                <a:latin typeface="+mn-ea"/>
              </a:rPr>
              <a:t>月～</a:t>
            </a:r>
            <a:r>
              <a:rPr kumimoji="1" lang="en-US" altLang="ja-JP" sz="1400" dirty="0">
                <a:latin typeface="+mn-ea"/>
              </a:rPr>
              <a:t>2018</a:t>
            </a:r>
            <a:r>
              <a:rPr kumimoji="1" lang="ja-JP" altLang="en-US" sz="1400" dirty="0">
                <a:latin typeface="+mn-ea"/>
              </a:rPr>
              <a:t>年</a:t>
            </a:r>
            <a:r>
              <a:rPr kumimoji="1" lang="en-US" altLang="ja-JP" sz="1400" dirty="0">
                <a:latin typeface="+mn-ea"/>
              </a:rPr>
              <a:t>1</a:t>
            </a:r>
            <a:r>
              <a:rPr kumimoji="1" lang="ja-JP" altLang="en-US" sz="1400" dirty="0">
                <a:latin typeface="+mn-ea"/>
              </a:rPr>
              <a:t>月末</a:t>
            </a:r>
            <a:endParaRPr kumimoji="1" lang="en-US" altLang="ja-JP" sz="1400" dirty="0">
              <a:latin typeface="+mn-ea"/>
            </a:endParaRPr>
          </a:p>
          <a:p>
            <a:r>
              <a:rPr kumimoji="1" lang="ja-JP" altLang="en-US" sz="1400" dirty="0">
                <a:latin typeface="+mn-ea"/>
              </a:rPr>
              <a:t>：</a:t>
            </a:r>
            <a:r>
              <a:rPr kumimoji="1" lang="en-US" altLang="ja-JP" sz="1400" dirty="0">
                <a:latin typeface="+mn-ea"/>
              </a:rPr>
              <a:t>4</a:t>
            </a:r>
            <a:r>
              <a:rPr kumimoji="1" lang="ja-JP" altLang="en-US" sz="1400" dirty="0">
                <a:latin typeface="+mn-ea"/>
              </a:rPr>
              <a:t>人</a:t>
            </a:r>
            <a:r>
              <a:rPr kumimoji="1" lang="en-US" altLang="ja-JP" sz="1200" dirty="0">
                <a:latin typeface="+mn-ea"/>
              </a:rPr>
              <a:t>(</a:t>
            </a:r>
            <a:r>
              <a:rPr kumimoji="1" lang="ja-JP" altLang="en-US" sz="1200" dirty="0">
                <a:latin typeface="+mn-ea"/>
              </a:rPr>
              <a:t>プログラマ</a:t>
            </a:r>
            <a:r>
              <a:rPr kumimoji="1" lang="en-US" altLang="ja-JP" sz="1200" dirty="0">
                <a:latin typeface="+mn-ea"/>
              </a:rPr>
              <a:t>4</a:t>
            </a:r>
            <a:r>
              <a:rPr kumimoji="1" lang="ja-JP" altLang="en-US" sz="1200" dirty="0">
                <a:latin typeface="+mn-ea"/>
              </a:rPr>
              <a:t>人）</a:t>
            </a:r>
            <a:endParaRPr kumimoji="1" lang="en-US" altLang="ja-JP" sz="1200" dirty="0">
              <a:latin typeface="+mn-ea"/>
            </a:endParaRPr>
          </a:p>
          <a:p>
            <a:r>
              <a:rPr kumimoji="1" lang="ja-JP" altLang="en-US" sz="1400" dirty="0">
                <a:latin typeface="+mn-ea"/>
              </a:rPr>
              <a:t>：</a:t>
            </a:r>
            <a:r>
              <a:rPr kumimoji="1" lang="en-US" altLang="ja-JP" sz="1400" dirty="0">
                <a:latin typeface="+mn-ea"/>
              </a:rPr>
              <a:t>TPS</a:t>
            </a:r>
            <a:endParaRPr kumimoji="1" lang="ja-JP" altLang="en-US" sz="1600" dirty="0"/>
          </a:p>
        </p:txBody>
      </p:sp>
      <p:sp>
        <p:nvSpPr>
          <p:cNvPr id="10" name="テキスト ボックス 9">
            <a:extLst>
              <a:ext uri="{FF2B5EF4-FFF2-40B4-BE49-F238E27FC236}">
                <a16:creationId xmlns:a16="http://schemas.microsoft.com/office/drawing/2014/main" id="{E50E3D5B-8477-48CD-B2AE-DC1526174C9F}"/>
              </a:ext>
            </a:extLst>
          </p:cNvPr>
          <p:cNvSpPr txBox="1"/>
          <p:nvPr/>
        </p:nvSpPr>
        <p:spPr>
          <a:xfrm>
            <a:off x="4796671" y="3807096"/>
            <a:ext cx="1326053" cy="1384995"/>
          </a:xfrm>
          <a:prstGeom prst="rect">
            <a:avLst/>
          </a:prstGeom>
          <a:noFill/>
        </p:spPr>
        <p:txBody>
          <a:bodyPr wrap="square" rtlCol="0">
            <a:spAutoFit/>
          </a:bodyPr>
          <a:lstStyle/>
          <a:p>
            <a:pPr algn="dist"/>
            <a:r>
              <a:rPr kumimoji="1" lang="ja-JP" altLang="en-US" sz="1400" dirty="0">
                <a:latin typeface="+mn-ea"/>
              </a:rPr>
              <a:t>プラットフォーム</a:t>
            </a:r>
            <a:endParaRPr kumimoji="1" lang="en-US" altLang="ja-JP" sz="1400" dirty="0">
              <a:latin typeface="+mn-ea"/>
            </a:endParaRPr>
          </a:p>
          <a:p>
            <a:pPr algn="dist"/>
            <a:r>
              <a:rPr kumimoji="1" lang="ja-JP" altLang="en-US" sz="1400" dirty="0">
                <a:latin typeface="+mn-ea"/>
              </a:rPr>
              <a:t>使用言語</a:t>
            </a:r>
            <a:endParaRPr kumimoji="1" lang="en-US" altLang="ja-JP" sz="1400" dirty="0">
              <a:latin typeface="+mn-ea"/>
            </a:endParaRPr>
          </a:p>
          <a:p>
            <a:pPr algn="dist"/>
            <a:r>
              <a:rPr kumimoji="1" lang="ja-JP" altLang="en-US" sz="1400" dirty="0">
                <a:latin typeface="+mn-ea"/>
              </a:rPr>
              <a:t>使用</a:t>
            </a:r>
            <a:r>
              <a:rPr kumimoji="1" lang="en-US" altLang="ja-JP" sz="1400" dirty="0">
                <a:latin typeface="+mn-ea"/>
              </a:rPr>
              <a:t>API</a:t>
            </a:r>
          </a:p>
          <a:p>
            <a:pPr algn="dist"/>
            <a:r>
              <a:rPr kumimoji="1" lang="ja-JP" altLang="en-US" sz="1400" dirty="0">
                <a:latin typeface="+mn-ea"/>
              </a:rPr>
              <a:t>制作期間</a:t>
            </a:r>
            <a:endParaRPr kumimoji="1" lang="en-US" altLang="ja-JP" sz="1400" dirty="0">
              <a:latin typeface="+mn-ea"/>
            </a:endParaRPr>
          </a:p>
          <a:p>
            <a:pPr algn="dist"/>
            <a:r>
              <a:rPr kumimoji="1" lang="ja-JP" altLang="en-US" sz="1400" dirty="0">
                <a:latin typeface="+mn-ea"/>
              </a:rPr>
              <a:t>制作人数</a:t>
            </a:r>
            <a:endParaRPr kumimoji="1" lang="en-US" altLang="ja-JP" sz="1400" dirty="0">
              <a:latin typeface="+mn-ea"/>
            </a:endParaRPr>
          </a:p>
          <a:p>
            <a:pPr algn="dist"/>
            <a:r>
              <a:rPr kumimoji="1" lang="ja-JP" altLang="en-US" sz="1400" dirty="0">
                <a:latin typeface="+mn-ea"/>
              </a:rPr>
              <a:t>ジャンル</a:t>
            </a:r>
            <a:endParaRPr kumimoji="1" lang="ja-JP" altLang="en-US" sz="1400" dirty="0"/>
          </a:p>
        </p:txBody>
      </p:sp>
      <p:sp>
        <p:nvSpPr>
          <p:cNvPr id="12" name="タイトル 1">
            <a:extLst>
              <a:ext uri="{FF2B5EF4-FFF2-40B4-BE49-F238E27FC236}">
                <a16:creationId xmlns:a16="http://schemas.microsoft.com/office/drawing/2014/main" id="{A160BA31-07B6-4997-AD3A-FE0FAFAEECE2}"/>
              </a:ext>
            </a:extLst>
          </p:cNvPr>
          <p:cNvSpPr txBox="1">
            <a:spLocks/>
          </p:cNvSpPr>
          <p:nvPr/>
        </p:nvSpPr>
        <p:spPr>
          <a:xfrm>
            <a:off x="142877" y="152400"/>
            <a:ext cx="2952748"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dirty="0">
                <a:effectLst>
                  <a:glow rad="38100">
                    <a:schemeClr val="bg1">
                      <a:lumMod val="65000"/>
                      <a:lumOff val="35000"/>
                      <a:alpha val="40000"/>
                    </a:schemeClr>
                  </a:glow>
                  <a:outerShdw blurRad="38100" dist="38100" dir="2700000" algn="tl">
                    <a:srgbClr val="000000">
                      <a:alpha val="43137"/>
                    </a:srgbClr>
                  </a:outerShdw>
                </a:effectLst>
                <a:latin typeface="+mn-ea"/>
              </a:rPr>
              <a:t>ぽん</a:t>
            </a:r>
            <a:r>
              <a:rPr lang="ja-JP" altLang="en-US" dirty="0" err="1">
                <a:effectLst>
                  <a:glow rad="38100">
                    <a:schemeClr val="bg1">
                      <a:lumMod val="65000"/>
                      <a:lumOff val="35000"/>
                      <a:alpha val="40000"/>
                    </a:schemeClr>
                  </a:glow>
                  <a:outerShdw blurRad="38100" dist="38100" dir="2700000" algn="tl">
                    <a:srgbClr val="000000">
                      <a:alpha val="43137"/>
                    </a:srgbClr>
                  </a:outerShdw>
                </a:effectLst>
                <a:latin typeface="+mn-ea"/>
              </a:rPr>
              <a:t>ぽこ</a:t>
            </a:r>
            <a:r>
              <a:rPr lang="ja-JP" altLang="en-US" dirty="0">
                <a:effectLst>
                  <a:glow rad="38100">
                    <a:schemeClr val="bg1">
                      <a:lumMod val="65000"/>
                      <a:lumOff val="35000"/>
                      <a:alpha val="40000"/>
                    </a:schemeClr>
                  </a:glow>
                  <a:outerShdw blurRad="38100" dist="38100" dir="2700000" algn="tl">
                    <a:srgbClr val="000000">
                      <a:alpha val="43137"/>
                    </a:srgbClr>
                  </a:outerShdw>
                </a:effectLst>
                <a:latin typeface="+mn-ea"/>
              </a:rPr>
              <a:t>チェイサーズ</a:t>
            </a:r>
          </a:p>
        </p:txBody>
      </p:sp>
      <p:cxnSp>
        <p:nvCxnSpPr>
          <p:cNvPr id="13" name="直線コネクタ 12">
            <a:extLst>
              <a:ext uri="{FF2B5EF4-FFF2-40B4-BE49-F238E27FC236}">
                <a16:creationId xmlns:a16="http://schemas.microsoft.com/office/drawing/2014/main" id="{42C958CC-186F-4C5F-9B3D-0DE2D2E2DCEB}"/>
              </a:ext>
            </a:extLst>
          </p:cNvPr>
          <p:cNvCxnSpPr>
            <a:cxnSpLocks/>
          </p:cNvCxnSpPr>
          <p:nvPr/>
        </p:nvCxnSpPr>
        <p:spPr>
          <a:xfrm>
            <a:off x="142876" y="707706"/>
            <a:ext cx="295274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55811B5-8F92-42A8-875B-26798B439833}"/>
              </a:ext>
            </a:extLst>
          </p:cNvPr>
          <p:cNvCxnSpPr>
            <a:cxnSpLocks/>
          </p:cNvCxnSpPr>
          <p:nvPr/>
        </p:nvCxnSpPr>
        <p:spPr>
          <a:xfrm>
            <a:off x="142876" y="152400"/>
            <a:ext cx="295274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204291DD-5262-4FE0-8644-52DB1A62A019}"/>
              </a:ext>
            </a:extLst>
          </p:cNvPr>
          <p:cNvSpPr/>
          <p:nvPr/>
        </p:nvSpPr>
        <p:spPr>
          <a:xfrm>
            <a:off x="295169" y="1005841"/>
            <a:ext cx="4024419" cy="52120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en-US" altLang="ja-JP" sz="1600" dirty="0">
                <a:solidFill>
                  <a:schemeClr val="tx1"/>
                </a:solidFill>
              </a:rPr>
              <a:t>GFF</a:t>
            </a:r>
            <a:r>
              <a:rPr kumimoji="1" lang="ja-JP" altLang="en-US" sz="1600" dirty="0">
                <a:solidFill>
                  <a:schemeClr val="tx1"/>
                </a:solidFill>
              </a:rPr>
              <a:t>に応募する目的で制作したゲームです。</a:t>
            </a:r>
            <a:endParaRPr kumimoji="1" lang="en-US" altLang="ja-JP" sz="1600" dirty="0">
              <a:solidFill>
                <a:schemeClr val="tx1"/>
              </a:solidFill>
            </a:endParaRPr>
          </a:p>
          <a:p>
            <a:pPr algn="just"/>
            <a:r>
              <a:rPr kumimoji="1" lang="ja-JP" altLang="en-US" sz="1600" dirty="0">
                <a:solidFill>
                  <a:schemeClr val="tx1"/>
                </a:solidFill>
              </a:rPr>
              <a:t>サウンドエンジンの実装と、 表現の強化として波の実装を行いました。</a:t>
            </a:r>
            <a:endParaRPr kumimoji="1" lang="en-US" altLang="ja-JP" sz="1600" dirty="0">
              <a:solidFill>
                <a:schemeClr val="tx1"/>
              </a:solidFill>
            </a:endParaRPr>
          </a:p>
          <a:p>
            <a:pPr algn="just"/>
            <a:r>
              <a:rPr kumimoji="1" lang="ja-JP" altLang="en-US" sz="1600" dirty="0">
                <a:solidFill>
                  <a:schemeClr val="tx1"/>
                </a:solidFill>
              </a:rPr>
              <a:t>また、技術研究として、ゲームで使用するパーティクルレンダラのレンダリングシステムの改良のために</a:t>
            </a:r>
            <a:r>
              <a:rPr kumimoji="1" lang="en-US" altLang="ja-JP" sz="1600" dirty="0">
                <a:solidFill>
                  <a:schemeClr val="tx1"/>
                </a:solidFill>
              </a:rPr>
              <a:t>GPU</a:t>
            </a:r>
            <a:r>
              <a:rPr kumimoji="1" lang="ja-JP" altLang="en-US" sz="1600" dirty="0">
                <a:solidFill>
                  <a:schemeClr val="tx1"/>
                </a:solidFill>
              </a:rPr>
              <a:t>インスタンシングの考え方を取り入れた</a:t>
            </a:r>
            <a:r>
              <a:rPr kumimoji="1" lang="en-US" altLang="ja-JP" sz="1600" dirty="0">
                <a:solidFill>
                  <a:schemeClr val="tx1"/>
                </a:solidFill>
              </a:rPr>
              <a:t>GPU</a:t>
            </a:r>
            <a:r>
              <a:rPr kumimoji="1" lang="ja-JP" altLang="en-US" sz="1600" dirty="0">
                <a:solidFill>
                  <a:schemeClr val="tx1"/>
                </a:solidFill>
              </a:rPr>
              <a:t>パーティクルシステムの研究・実装を担当しました。</a:t>
            </a:r>
            <a:endParaRPr kumimoji="1" lang="en-US" altLang="ja-JP" sz="1600" dirty="0">
              <a:solidFill>
                <a:schemeClr val="tx1"/>
              </a:solidFill>
            </a:endParaRPr>
          </a:p>
          <a:p>
            <a:pPr algn="just"/>
            <a:endParaRPr kumimoji="1" lang="en-US" altLang="ja-JP" sz="1600" dirty="0">
              <a:solidFill>
                <a:schemeClr val="tx1"/>
              </a:solidFill>
            </a:endParaRPr>
          </a:p>
          <a:p>
            <a:pPr algn="just"/>
            <a:r>
              <a:rPr kumimoji="1" lang="ja-JP" altLang="en-US" sz="1600" dirty="0">
                <a:solidFill>
                  <a:schemeClr val="tx1"/>
                </a:solidFill>
              </a:rPr>
              <a:t>サウンドエンジンは</a:t>
            </a:r>
            <a:r>
              <a:rPr kumimoji="1" lang="en-US" altLang="ja-JP" sz="1600" dirty="0">
                <a:solidFill>
                  <a:schemeClr val="tx1"/>
                </a:solidFill>
              </a:rPr>
              <a:t>XAudio2</a:t>
            </a:r>
            <a:r>
              <a:rPr kumimoji="1" lang="ja-JP" altLang="en-US" sz="1600" dirty="0">
                <a:solidFill>
                  <a:schemeClr val="tx1"/>
                </a:solidFill>
              </a:rPr>
              <a:t>を用いており、 波形データを非同期でロードして、ストリーミング再生をできるようにしました。ローダは、ワーカースレッドパターンを用いて設計しており、 設定したスレッド数分のサウンドデータを並列してロードできるようにしています。</a:t>
            </a:r>
            <a:endParaRPr kumimoji="1" lang="en-US" altLang="ja-JP" sz="1600" dirty="0">
              <a:solidFill>
                <a:schemeClr val="tx1"/>
              </a:solidFill>
            </a:endParaRPr>
          </a:p>
          <a:p>
            <a:pPr algn="just"/>
            <a:endParaRPr kumimoji="1" lang="en-US" altLang="ja-JP" sz="1600" dirty="0">
              <a:solidFill>
                <a:schemeClr val="tx1"/>
              </a:solidFill>
            </a:endParaRPr>
          </a:p>
          <a:p>
            <a:pPr algn="just"/>
            <a:r>
              <a:rPr kumimoji="1" lang="ja-JP" altLang="en-US" sz="1600" dirty="0">
                <a:solidFill>
                  <a:schemeClr val="tx1"/>
                </a:solidFill>
              </a:rPr>
              <a:t>波に関しては、</a:t>
            </a:r>
            <a:r>
              <a:rPr kumimoji="1" lang="en-US" altLang="ja-JP" sz="1600" dirty="0">
                <a:solidFill>
                  <a:schemeClr val="tx1"/>
                </a:solidFill>
              </a:rPr>
              <a:t>SSR</a:t>
            </a:r>
            <a:r>
              <a:rPr kumimoji="1" lang="ja-JP" altLang="en-US" sz="1600" dirty="0">
                <a:solidFill>
                  <a:schemeClr val="tx1"/>
                </a:solidFill>
              </a:rPr>
              <a:t>や水面下の歪みなどの組み込みがライブラリの仕様上困難だったため、処理を削って、視線と法線とのフレネル係数で退色表現を行うようにし、それっぽく見えるようにしました。</a:t>
            </a:r>
            <a:endParaRPr kumimoji="1" lang="en-US" altLang="ja-JP" sz="1600" dirty="0">
              <a:solidFill>
                <a:schemeClr val="tx1"/>
              </a:solidFill>
            </a:endParaRPr>
          </a:p>
          <a:p>
            <a:pPr algn="just"/>
            <a:endParaRPr kumimoji="1" lang="en-US" altLang="ja-JP" sz="1600" dirty="0"/>
          </a:p>
          <a:p>
            <a:pPr algn="just"/>
            <a:endParaRPr kumimoji="1" lang="en-US" altLang="ja-JP" sz="1600" dirty="0"/>
          </a:p>
          <a:p>
            <a:endParaRPr kumimoji="1" lang="ja-JP" altLang="en-US" dirty="0"/>
          </a:p>
        </p:txBody>
      </p:sp>
    </p:spTree>
    <p:extLst>
      <p:ext uri="{BB962C8B-B14F-4D97-AF65-F5344CB8AC3E}">
        <p14:creationId xmlns:p14="http://schemas.microsoft.com/office/powerpoint/2010/main" val="2343851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60082-AC6E-4856-A133-C1207100489C}"/>
              </a:ext>
            </a:extLst>
          </p:cNvPr>
          <p:cNvSpPr>
            <a:spLocks noGrp="1"/>
          </p:cNvSpPr>
          <p:nvPr>
            <p:ph type="title"/>
          </p:nvPr>
        </p:nvSpPr>
        <p:spPr>
          <a:xfrm>
            <a:off x="2678546" y="2700228"/>
            <a:ext cx="3786910" cy="1457538"/>
          </a:xfrm>
          <a:solidFill>
            <a:schemeClr val="bg1"/>
          </a:solidFill>
          <a:ln w="57150">
            <a:solidFill>
              <a:srgbClr val="A83F3C"/>
            </a:solidFill>
          </a:ln>
        </p:spPr>
        <p:txBody>
          <a:bodyPr anchor="ctr"/>
          <a:lstStyle/>
          <a:p>
            <a:pPr algn="ctr"/>
            <a:r>
              <a:rPr lang="ja-JP" altLang="en-US" dirty="0"/>
              <a:t>授業課題</a:t>
            </a:r>
            <a:endParaRPr kumimoji="1" lang="ja-JP" altLang="en-US" dirty="0"/>
          </a:p>
        </p:txBody>
      </p:sp>
    </p:spTree>
    <p:extLst>
      <p:ext uri="{BB962C8B-B14F-4D97-AF65-F5344CB8AC3E}">
        <p14:creationId xmlns:p14="http://schemas.microsoft.com/office/powerpoint/2010/main" val="12379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7293"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solidFill>
                <a:schemeClr val="tx1"/>
              </a:solidFill>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5" y="3746817"/>
            <a:ext cx="6161867" cy="242824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4CA23422-7A1F-4043-969B-20BCD69D0FD1}"/>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1</a:t>
            </a:r>
            <a:r>
              <a:rPr lang="ja-JP" altLang="en-US" sz="2400" dirty="0"/>
              <a:t>年次</a:t>
            </a:r>
            <a:endParaRPr lang="en-US" altLang="ja-JP" sz="2400" dirty="0"/>
          </a:p>
        </p:txBody>
      </p:sp>
      <p:cxnSp>
        <p:nvCxnSpPr>
          <p:cNvPr id="13" name="直線コネクタ 12">
            <a:extLst>
              <a:ext uri="{FF2B5EF4-FFF2-40B4-BE49-F238E27FC236}">
                <a16:creationId xmlns:a16="http://schemas.microsoft.com/office/drawing/2014/main" id="{5EA5C812-A7AA-4354-9429-4C99DAB5920E}"/>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45CD8B51-6570-41BB-B67D-33DD23767C80}"/>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E6260F70-5BD5-4CA8-95C5-66ACD69CFD36}"/>
              </a:ext>
            </a:extLst>
          </p:cNvPr>
          <p:cNvSpPr/>
          <p:nvPr/>
        </p:nvSpPr>
        <p:spPr>
          <a:xfrm>
            <a:off x="2879725" y="1960465"/>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一年次に一番最初にプログラミングして作った作品です。自分なりに構文を覚えて手探りで作りました。</a:t>
            </a:r>
            <a:endParaRPr kumimoji="1" lang="en-US" altLang="ja-JP" dirty="0">
              <a:solidFill>
                <a:schemeClr val="tx1"/>
              </a:solidFill>
              <a:latin typeface="+mn-ea"/>
            </a:endParaRPr>
          </a:p>
          <a:p>
            <a:endParaRPr kumimoji="1" lang="ja-JP" altLang="en-US" dirty="0"/>
          </a:p>
        </p:txBody>
      </p:sp>
      <p:sp>
        <p:nvSpPr>
          <p:cNvPr id="17" name="正方形/長方形 16">
            <a:extLst>
              <a:ext uri="{FF2B5EF4-FFF2-40B4-BE49-F238E27FC236}">
                <a16:creationId xmlns:a16="http://schemas.microsoft.com/office/drawing/2014/main" id="{A90FC05D-176D-4BC5-9AA7-7B7D7B5A876D}"/>
              </a:ext>
            </a:extLst>
          </p:cNvPr>
          <p:cNvSpPr/>
          <p:nvPr/>
        </p:nvSpPr>
        <p:spPr>
          <a:xfrm>
            <a:off x="431800" y="4833938"/>
            <a:ext cx="5760720" cy="1114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インベーダーゲームの敵の動作を再現する課題でした。敵１体の動作と全体の動作の制御に配列を用いることで、データの扱い方に対する理解が深まりました。</a:t>
            </a:r>
            <a:endParaRPr kumimoji="1" lang="ja-JP" altLang="en-US" dirty="0">
              <a:solidFill>
                <a:schemeClr val="tx1"/>
              </a:solidFill>
            </a:endParaRPr>
          </a:p>
          <a:p>
            <a:endParaRPr kumimoji="1" lang="ja-JP" altLang="en-US" dirty="0"/>
          </a:p>
        </p:txBody>
      </p:sp>
      <p:grpSp>
        <p:nvGrpSpPr>
          <p:cNvPr id="5" name="グループ化 4">
            <a:extLst>
              <a:ext uri="{FF2B5EF4-FFF2-40B4-BE49-F238E27FC236}">
                <a16:creationId xmlns:a16="http://schemas.microsoft.com/office/drawing/2014/main" id="{0FAB8DFE-3926-4308-A79C-A1FBBB292997}"/>
              </a:ext>
            </a:extLst>
          </p:cNvPr>
          <p:cNvGrpSpPr/>
          <p:nvPr/>
        </p:nvGrpSpPr>
        <p:grpSpPr>
          <a:xfrm>
            <a:off x="2879725" y="1016000"/>
            <a:ext cx="3394961" cy="811753"/>
            <a:chOff x="2887981" y="1016000"/>
            <a:chExt cx="3394961" cy="811753"/>
          </a:xfrm>
        </p:grpSpPr>
        <p:sp>
          <p:nvSpPr>
            <p:cNvPr id="2" name="正方形/長方形 1">
              <a:extLst>
                <a:ext uri="{FF2B5EF4-FFF2-40B4-BE49-F238E27FC236}">
                  <a16:creationId xmlns:a16="http://schemas.microsoft.com/office/drawing/2014/main" id="{96159E0D-ECF3-413E-B3F2-F34601C571B0}"/>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4" name="正方形/長方形 3">
              <a:extLst>
                <a:ext uri="{FF2B5EF4-FFF2-40B4-BE49-F238E27FC236}">
                  <a16:creationId xmlns:a16="http://schemas.microsoft.com/office/drawing/2014/main" id="{D5A711FB-2987-4FE6-B742-F569FA57A6D4}"/>
                </a:ext>
              </a:extLst>
            </p:cNvPr>
            <p:cNvSpPr/>
            <p:nvPr/>
          </p:nvSpPr>
          <p:spPr>
            <a:xfrm>
              <a:off x="4242309" y="1016000"/>
              <a:ext cx="2040633"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grpSp>
        <p:nvGrpSpPr>
          <p:cNvPr id="18" name="グループ化 17">
            <a:extLst>
              <a:ext uri="{FF2B5EF4-FFF2-40B4-BE49-F238E27FC236}">
                <a16:creationId xmlns:a16="http://schemas.microsoft.com/office/drawing/2014/main" id="{56B741A3-D0ED-4CC0-ACA3-EED52D000C39}"/>
              </a:ext>
            </a:extLst>
          </p:cNvPr>
          <p:cNvGrpSpPr/>
          <p:nvPr/>
        </p:nvGrpSpPr>
        <p:grpSpPr>
          <a:xfrm>
            <a:off x="430848" y="3895408"/>
            <a:ext cx="3979101" cy="811753"/>
            <a:chOff x="2887981" y="1016000"/>
            <a:chExt cx="3979101" cy="811753"/>
          </a:xfrm>
        </p:grpSpPr>
        <p:sp>
          <p:nvSpPr>
            <p:cNvPr id="19" name="正方形/長方形 18">
              <a:extLst>
                <a:ext uri="{FF2B5EF4-FFF2-40B4-BE49-F238E27FC236}">
                  <a16:creationId xmlns:a16="http://schemas.microsoft.com/office/drawing/2014/main" id="{DAB125BD-788F-4C5A-96A4-803FD629CB21}"/>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0" name="正方形/長方形 19">
              <a:extLst>
                <a:ext uri="{FF2B5EF4-FFF2-40B4-BE49-F238E27FC236}">
                  <a16:creationId xmlns:a16="http://schemas.microsoft.com/office/drawing/2014/main" id="{FFF382DA-FF82-4EAA-9B9E-6D6C8DC105FA}"/>
                </a:ext>
              </a:extLst>
            </p:cNvPr>
            <p:cNvSpPr/>
            <p:nvPr/>
          </p:nvSpPr>
          <p:spPr>
            <a:xfrm>
              <a:off x="4242309" y="1016000"/>
              <a:ext cx="2624773"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pic>
        <p:nvPicPr>
          <p:cNvPr id="12" name="図 11">
            <a:extLst>
              <a:ext uri="{FF2B5EF4-FFF2-40B4-BE49-F238E27FC236}">
                <a16:creationId xmlns:a16="http://schemas.microsoft.com/office/drawing/2014/main" id="{2F80B789-B0A1-413F-882F-1EBD8C34D284}"/>
              </a:ext>
            </a:extLst>
          </p:cNvPr>
          <p:cNvPicPr>
            <a:picLocks noChangeAspect="1"/>
          </p:cNvPicPr>
          <p:nvPr/>
        </p:nvPicPr>
        <p:blipFill>
          <a:blip r:embed="rId3"/>
          <a:stretch>
            <a:fillRect/>
          </a:stretch>
        </p:blipFill>
        <p:spPr>
          <a:xfrm>
            <a:off x="293678" y="1178537"/>
            <a:ext cx="2402780" cy="1800588"/>
          </a:xfrm>
          <a:prstGeom prst="rect">
            <a:avLst/>
          </a:prstGeom>
        </p:spPr>
      </p:pic>
      <p:pic>
        <p:nvPicPr>
          <p:cNvPr id="21" name="図 20">
            <a:extLst>
              <a:ext uri="{FF2B5EF4-FFF2-40B4-BE49-F238E27FC236}">
                <a16:creationId xmlns:a16="http://schemas.microsoft.com/office/drawing/2014/main" id="{ADF26FD4-70C1-4691-955B-39073909B13E}"/>
              </a:ext>
            </a:extLst>
          </p:cNvPr>
          <p:cNvPicPr>
            <a:picLocks noChangeAspect="1"/>
          </p:cNvPicPr>
          <p:nvPr/>
        </p:nvPicPr>
        <p:blipFill>
          <a:blip r:embed="rId4"/>
          <a:stretch>
            <a:fillRect/>
          </a:stretch>
        </p:blipFill>
        <p:spPr>
          <a:xfrm>
            <a:off x="6487978" y="4089400"/>
            <a:ext cx="2329908" cy="1743074"/>
          </a:xfrm>
          <a:prstGeom prst="rect">
            <a:avLst/>
          </a:prstGeom>
        </p:spPr>
      </p:pic>
    </p:spTree>
    <p:extLst>
      <p:ext uri="{BB962C8B-B14F-4D97-AF65-F5344CB8AC3E}">
        <p14:creationId xmlns:p14="http://schemas.microsoft.com/office/powerpoint/2010/main" val="281388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7" y="3746817"/>
            <a:ext cx="615947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C4EEA100-6CAA-4F85-A0C6-6DB185D8A6D5}"/>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1</a:t>
            </a:r>
            <a:r>
              <a:rPr lang="ja-JP" altLang="en-US" sz="2400" dirty="0"/>
              <a:t>年次</a:t>
            </a:r>
            <a:endParaRPr lang="en-US" altLang="ja-JP" sz="2400" dirty="0"/>
          </a:p>
        </p:txBody>
      </p:sp>
      <p:cxnSp>
        <p:nvCxnSpPr>
          <p:cNvPr id="12" name="直線コネクタ 11">
            <a:extLst>
              <a:ext uri="{FF2B5EF4-FFF2-40B4-BE49-F238E27FC236}">
                <a16:creationId xmlns:a16="http://schemas.microsoft.com/office/drawing/2014/main" id="{DE5D1538-3DB5-4972-923B-100D5CD5A4E8}"/>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13A8E89-DF41-4695-AF53-DE92E6F9A915}"/>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F67E0D8-3B94-459A-AC83-1FB534AA654F}"/>
              </a:ext>
            </a:extLst>
          </p:cNvPr>
          <p:cNvSpPr/>
          <p:nvPr/>
        </p:nvSpPr>
        <p:spPr>
          <a:xfrm>
            <a:off x="2893953" y="1952401"/>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マップチップと敵の挙動の制御が課題でした。プレイヤーと足元のマップチップと判定を行い、移動範囲を制限しました。</a:t>
            </a:r>
            <a:endParaRPr kumimoji="1" lang="en-US" altLang="ja-JP" dirty="0">
              <a:solidFill>
                <a:schemeClr val="tx1"/>
              </a:solidFill>
            </a:endParaRPr>
          </a:p>
          <a:p>
            <a:pPr algn="just"/>
            <a:r>
              <a:rPr kumimoji="1" lang="ja-JP" altLang="en-US" dirty="0">
                <a:solidFill>
                  <a:schemeClr val="tx1"/>
                </a:solidFill>
              </a:rPr>
              <a:t>バブルソートを実装して、それぞれのオブジェクトの描画順をコントロールしています。</a:t>
            </a:r>
          </a:p>
          <a:p>
            <a:endParaRPr kumimoji="1" lang="ja-JP" altLang="en-US" dirty="0"/>
          </a:p>
        </p:txBody>
      </p:sp>
      <p:sp>
        <p:nvSpPr>
          <p:cNvPr id="15" name="正方形/長方形 14">
            <a:extLst>
              <a:ext uri="{FF2B5EF4-FFF2-40B4-BE49-F238E27FC236}">
                <a16:creationId xmlns:a16="http://schemas.microsoft.com/office/drawing/2014/main" id="{F531ECFB-9754-44CE-A221-D734C5B56585}"/>
              </a:ext>
            </a:extLst>
          </p:cNvPr>
          <p:cNvSpPr/>
          <p:nvPr/>
        </p:nvSpPr>
        <p:spPr>
          <a:xfrm>
            <a:off x="431800" y="4833938"/>
            <a:ext cx="5760720" cy="1114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画像を１６分割してパネルを生成し、完成状態から試行回数分シャッフルし、きちんとパズルが完成できるようなアルゴリズムを組むことが課題でした。</a:t>
            </a:r>
          </a:p>
          <a:p>
            <a:endParaRPr kumimoji="1" lang="ja-JP" altLang="en-US" dirty="0"/>
          </a:p>
        </p:txBody>
      </p:sp>
      <p:grpSp>
        <p:nvGrpSpPr>
          <p:cNvPr id="20" name="グループ化 19">
            <a:extLst>
              <a:ext uri="{FF2B5EF4-FFF2-40B4-BE49-F238E27FC236}">
                <a16:creationId xmlns:a16="http://schemas.microsoft.com/office/drawing/2014/main" id="{E9DC45FC-BBEF-4100-A32A-85496B02AA7A}"/>
              </a:ext>
            </a:extLst>
          </p:cNvPr>
          <p:cNvGrpSpPr/>
          <p:nvPr/>
        </p:nvGrpSpPr>
        <p:grpSpPr>
          <a:xfrm>
            <a:off x="2879725" y="1016000"/>
            <a:ext cx="3394955" cy="811753"/>
            <a:chOff x="2887981" y="1016000"/>
            <a:chExt cx="3394955" cy="811753"/>
          </a:xfrm>
        </p:grpSpPr>
        <p:sp>
          <p:nvSpPr>
            <p:cNvPr id="21" name="正方形/長方形 20">
              <a:extLst>
                <a:ext uri="{FF2B5EF4-FFF2-40B4-BE49-F238E27FC236}">
                  <a16:creationId xmlns:a16="http://schemas.microsoft.com/office/drawing/2014/main" id="{2744EA9C-F123-44F8-8175-EDB5D46D4F20}"/>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2" name="正方形/長方形 21">
              <a:extLst>
                <a:ext uri="{FF2B5EF4-FFF2-40B4-BE49-F238E27FC236}">
                  <a16:creationId xmlns:a16="http://schemas.microsoft.com/office/drawing/2014/main" id="{22DC9FAD-4FA1-4D5D-A464-ECE45245DA3C}"/>
                </a:ext>
              </a:extLst>
            </p:cNvPr>
            <p:cNvSpPr/>
            <p:nvPr/>
          </p:nvSpPr>
          <p:spPr>
            <a:xfrm>
              <a:off x="4242309" y="1016000"/>
              <a:ext cx="204062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B8F6D456-846E-457C-9940-A7C82071347C}"/>
              </a:ext>
            </a:extLst>
          </p:cNvPr>
          <p:cNvGrpSpPr/>
          <p:nvPr/>
        </p:nvGrpSpPr>
        <p:grpSpPr>
          <a:xfrm>
            <a:off x="431164" y="3896052"/>
            <a:ext cx="3978785" cy="811753"/>
            <a:chOff x="2887981" y="1016000"/>
            <a:chExt cx="3978785" cy="811753"/>
          </a:xfrm>
        </p:grpSpPr>
        <p:sp>
          <p:nvSpPr>
            <p:cNvPr id="24" name="正方形/長方形 23">
              <a:extLst>
                <a:ext uri="{FF2B5EF4-FFF2-40B4-BE49-F238E27FC236}">
                  <a16:creationId xmlns:a16="http://schemas.microsoft.com/office/drawing/2014/main" id="{76830B8B-A7C5-497D-AA1A-F8E702CEA722}"/>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5" name="正方形/長方形 24">
              <a:extLst>
                <a:ext uri="{FF2B5EF4-FFF2-40B4-BE49-F238E27FC236}">
                  <a16:creationId xmlns:a16="http://schemas.microsoft.com/office/drawing/2014/main" id="{115C9658-7275-450E-B4CD-5684587C2EC1}"/>
                </a:ext>
              </a:extLst>
            </p:cNvPr>
            <p:cNvSpPr/>
            <p:nvPr/>
          </p:nvSpPr>
          <p:spPr>
            <a:xfrm>
              <a:off x="4242309" y="1016000"/>
              <a:ext cx="262445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：１年後期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pic>
        <p:nvPicPr>
          <p:cNvPr id="26" name="図 25">
            <a:extLst>
              <a:ext uri="{FF2B5EF4-FFF2-40B4-BE49-F238E27FC236}">
                <a16:creationId xmlns:a16="http://schemas.microsoft.com/office/drawing/2014/main" id="{A0EB68CE-28A0-47DE-9010-59EC7BA24143}"/>
              </a:ext>
            </a:extLst>
          </p:cNvPr>
          <p:cNvPicPr>
            <a:picLocks noChangeAspect="1"/>
          </p:cNvPicPr>
          <p:nvPr/>
        </p:nvPicPr>
        <p:blipFill>
          <a:blip r:embed="rId2"/>
          <a:stretch>
            <a:fillRect/>
          </a:stretch>
        </p:blipFill>
        <p:spPr>
          <a:xfrm>
            <a:off x="6461376" y="4068164"/>
            <a:ext cx="2380730" cy="1785546"/>
          </a:xfrm>
          <a:prstGeom prst="rect">
            <a:avLst/>
          </a:prstGeom>
        </p:spPr>
      </p:pic>
      <p:pic>
        <p:nvPicPr>
          <p:cNvPr id="27" name="図 26">
            <a:extLst>
              <a:ext uri="{FF2B5EF4-FFF2-40B4-BE49-F238E27FC236}">
                <a16:creationId xmlns:a16="http://schemas.microsoft.com/office/drawing/2014/main" id="{8EC5B4D5-A661-4244-8F82-93A0B6E72840}"/>
              </a:ext>
            </a:extLst>
          </p:cNvPr>
          <p:cNvPicPr>
            <a:picLocks noChangeAspect="1"/>
          </p:cNvPicPr>
          <p:nvPr/>
        </p:nvPicPr>
        <p:blipFill rotWithShape="1">
          <a:blip r:embed="rId3"/>
          <a:srcRect t="6153"/>
          <a:stretch/>
        </p:blipFill>
        <p:spPr>
          <a:xfrm>
            <a:off x="298638" y="1176528"/>
            <a:ext cx="2383247" cy="1783584"/>
          </a:xfrm>
          <a:prstGeom prst="rect">
            <a:avLst/>
          </a:prstGeom>
        </p:spPr>
      </p:pic>
    </p:spTree>
    <p:extLst>
      <p:ext uri="{BB962C8B-B14F-4D97-AF65-F5344CB8AC3E}">
        <p14:creationId xmlns:p14="http://schemas.microsoft.com/office/powerpoint/2010/main" val="884317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7" y="3746817"/>
            <a:ext cx="615947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solidFill>
                <a:schemeClr val="tx1"/>
              </a:solidFill>
              <a:latin typeface="+mn-ea"/>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B33C5F7-8DE9-4939-A7BE-29C8061E5022}"/>
              </a:ext>
            </a:extLst>
          </p:cNvPr>
          <p:cNvPicPr>
            <a:picLocks noChangeAspect="1"/>
          </p:cNvPicPr>
          <p:nvPr/>
        </p:nvPicPr>
        <p:blipFill>
          <a:blip r:embed="rId3"/>
          <a:stretch>
            <a:fillRect/>
          </a:stretch>
        </p:blipFill>
        <p:spPr>
          <a:xfrm>
            <a:off x="6436736" y="4050820"/>
            <a:ext cx="2430010" cy="1820234"/>
          </a:xfrm>
          <a:prstGeom prst="rect">
            <a:avLst/>
          </a:prstGeom>
        </p:spPr>
      </p:pic>
      <p:sp>
        <p:nvSpPr>
          <p:cNvPr id="12" name="タイトル 1">
            <a:extLst>
              <a:ext uri="{FF2B5EF4-FFF2-40B4-BE49-F238E27FC236}">
                <a16:creationId xmlns:a16="http://schemas.microsoft.com/office/drawing/2014/main" id="{B4394CC8-FED0-4A03-8E6F-4261903FC49E}"/>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1</a:t>
            </a:r>
            <a:r>
              <a:rPr lang="ja-JP" altLang="en-US" sz="2400" dirty="0"/>
              <a:t>年次</a:t>
            </a:r>
            <a:endParaRPr lang="en-US" altLang="ja-JP" sz="2400" dirty="0"/>
          </a:p>
        </p:txBody>
      </p:sp>
      <p:cxnSp>
        <p:nvCxnSpPr>
          <p:cNvPr id="14" name="直線コネクタ 13">
            <a:extLst>
              <a:ext uri="{FF2B5EF4-FFF2-40B4-BE49-F238E27FC236}">
                <a16:creationId xmlns:a16="http://schemas.microsoft.com/office/drawing/2014/main" id="{8D07906F-9DD8-402E-877E-E31A21320989}"/>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E7263BD-8B53-4F74-9229-3F69926B46D6}"/>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6D416AA-F86B-4D0B-A91A-79052F7ED678}"/>
              </a:ext>
            </a:extLst>
          </p:cNvPr>
          <p:cNvSpPr/>
          <p:nvPr/>
        </p:nvSpPr>
        <p:spPr>
          <a:xfrm>
            <a:off x="2887345" y="1952625"/>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自機と壁のあたり判定をビット演算を利用して行うこと、ワープ処理、敵の挙動を実装することが課題でした。地形のレイヤー分割をおこない、それぞれとあたり判定をとって得点加算、アイテム取得を実装しました。</a:t>
            </a:r>
            <a:endParaRPr kumimoji="1" lang="en-US" altLang="ja-JP" dirty="0">
              <a:solidFill>
                <a:schemeClr val="tx1"/>
              </a:solidFill>
            </a:endParaRPr>
          </a:p>
          <a:p>
            <a:endParaRPr kumimoji="1" lang="en-US" altLang="ja-JP" sz="1600" dirty="0">
              <a:latin typeface="+mn-ea"/>
            </a:endParaRPr>
          </a:p>
          <a:p>
            <a:endParaRPr kumimoji="1" lang="ja-JP" altLang="en-US" dirty="0"/>
          </a:p>
        </p:txBody>
      </p:sp>
      <p:sp>
        <p:nvSpPr>
          <p:cNvPr id="17" name="正方形/長方形 16">
            <a:extLst>
              <a:ext uri="{FF2B5EF4-FFF2-40B4-BE49-F238E27FC236}">
                <a16:creationId xmlns:a16="http://schemas.microsoft.com/office/drawing/2014/main" id="{28D792F8-68FA-433F-BC95-77843AF3DA30}"/>
              </a:ext>
            </a:extLst>
          </p:cNvPr>
          <p:cNvSpPr/>
          <p:nvPr/>
        </p:nvSpPr>
        <p:spPr>
          <a:xfrm>
            <a:off x="431800" y="4833938"/>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綺麗でゲームらしい弾幕を作成することが課題でした。</a:t>
            </a:r>
          </a:p>
          <a:p>
            <a:pPr algn="just"/>
            <a:r>
              <a:rPr kumimoji="1" lang="ja-JP" altLang="en-US" dirty="0">
                <a:solidFill>
                  <a:schemeClr val="tx1"/>
                </a:solidFill>
                <a:latin typeface="+mn-ea"/>
              </a:rPr>
              <a:t>東方</a:t>
            </a:r>
            <a:r>
              <a:rPr kumimoji="1" lang="en-US" altLang="ja-JP" dirty="0">
                <a:solidFill>
                  <a:schemeClr val="tx1"/>
                </a:solidFill>
                <a:latin typeface="+mn-ea"/>
              </a:rPr>
              <a:t>Project</a:t>
            </a:r>
            <a:r>
              <a:rPr kumimoji="1" lang="ja-JP" altLang="en-US" dirty="0">
                <a:solidFill>
                  <a:schemeClr val="tx1"/>
                </a:solidFill>
                <a:latin typeface="+mn-ea"/>
              </a:rPr>
              <a:t>を参考にして、弾幕の挙動を作りました。弾幕</a:t>
            </a:r>
            <a:r>
              <a:rPr kumimoji="1" lang="en-US" altLang="ja-JP" dirty="0">
                <a:solidFill>
                  <a:schemeClr val="tx1"/>
                </a:solidFill>
                <a:latin typeface="+mn-ea"/>
              </a:rPr>
              <a:t>STG</a:t>
            </a:r>
            <a:r>
              <a:rPr kumimoji="1" lang="ja-JP" altLang="en-US" dirty="0">
                <a:solidFill>
                  <a:schemeClr val="tx1"/>
                </a:solidFill>
                <a:latin typeface="+mn-ea"/>
              </a:rPr>
              <a:t>で基本とされている切り替えしを重きに置いた偶数弾と奇数弾のコントロールと、東方っぽさを再現することに注力</a:t>
            </a:r>
            <a:endParaRPr kumimoji="1" lang="ja-JP" altLang="en-US" dirty="0"/>
          </a:p>
        </p:txBody>
      </p:sp>
      <p:grpSp>
        <p:nvGrpSpPr>
          <p:cNvPr id="20" name="グループ化 19">
            <a:extLst>
              <a:ext uri="{FF2B5EF4-FFF2-40B4-BE49-F238E27FC236}">
                <a16:creationId xmlns:a16="http://schemas.microsoft.com/office/drawing/2014/main" id="{B2D2DF42-2BA9-4448-BD8F-83162D1FA6FF}"/>
              </a:ext>
            </a:extLst>
          </p:cNvPr>
          <p:cNvGrpSpPr/>
          <p:nvPr/>
        </p:nvGrpSpPr>
        <p:grpSpPr>
          <a:xfrm>
            <a:off x="2879725" y="1016000"/>
            <a:ext cx="3370601" cy="811753"/>
            <a:chOff x="2887981" y="1016000"/>
            <a:chExt cx="3370601" cy="811753"/>
          </a:xfrm>
        </p:grpSpPr>
        <p:sp>
          <p:nvSpPr>
            <p:cNvPr id="21" name="正方形/長方形 20">
              <a:extLst>
                <a:ext uri="{FF2B5EF4-FFF2-40B4-BE49-F238E27FC236}">
                  <a16:creationId xmlns:a16="http://schemas.microsoft.com/office/drawing/2014/main" id="{656DB074-BA0D-4F5D-8437-6441D9F61F1F}"/>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2" name="正方形/長方形 21">
              <a:extLst>
                <a:ext uri="{FF2B5EF4-FFF2-40B4-BE49-F238E27FC236}">
                  <a16:creationId xmlns:a16="http://schemas.microsoft.com/office/drawing/2014/main" id="{2523FA37-A32C-4DD8-AEEC-7B52296704B2}"/>
                </a:ext>
              </a:extLst>
            </p:cNvPr>
            <p:cNvSpPr/>
            <p:nvPr/>
          </p:nvSpPr>
          <p:spPr>
            <a:xfrm>
              <a:off x="4242310" y="1016000"/>
              <a:ext cx="2016272"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46704EFF-ADB1-4259-9ED7-664E0FDA0E36}"/>
              </a:ext>
            </a:extLst>
          </p:cNvPr>
          <p:cNvGrpSpPr/>
          <p:nvPr/>
        </p:nvGrpSpPr>
        <p:grpSpPr>
          <a:xfrm>
            <a:off x="431164" y="3896052"/>
            <a:ext cx="3978785" cy="811753"/>
            <a:chOff x="2887981" y="1016000"/>
            <a:chExt cx="3978785" cy="811753"/>
          </a:xfrm>
        </p:grpSpPr>
        <p:sp>
          <p:nvSpPr>
            <p:cNvPr id="24" name="正方形/長方形 23">
              <a:extLst>
                <a:ext uri="{FF2B5EF4-FFF2-40B4-BE49-F238E27FC236}">
                  <a16:creationId xmlns:a16="http://schemas.microsoft.com/office/drawing/2014/main" id="{BBF8E49C-3B69-423C-9647-1BAE1A575440}"/>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5" name="正方形/長方形 24">
              <a:extLst>
                <a:ext uri="{FF2B5EF4-FFF2-40B4-BE49-F238E27FC236}">
                  <a16:creationId xmlns:a16="http://schemas.microsoft.com/office/drawing/2014/main" id="{D7AA4388-F0EA-4622-9D1F-C9DF0E8EBE1F}"/>
                </a:ext>
              </a:extLst>
            </p:cNvPr>
            <p:cNvSpPr/>
            <p:nvPr/>
          </p:nvSpPr>
          <p:spPr>
            <a:xfrm>
              <a:off x="4242309" y="1016000"/>
              <a:ext cx="262445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pic>
        <p:nvPicPr>
          <p:cNvPr id="3" name="図 2">
            <a:extLst>
              <a:ext uri="{FF2B5EF4-FFF2-40B4-BE49-F238E27FC236}">
                <a16:creationId xmlns:a16="http://schemas.microsoft.com/office/drawing/2014/main" id="{AAB8480A-7A42-45D1-92F0-87F30B3CF36E}"/>
              </a:ext>
            </a:extLst>
          </p:cNvPr>
          <p:cNvPicPr>
            <a:picLocks noChangeAspect="1"/>
          </p:cNvPicPr>
          <p:nvPr/>
        </p:nvPicPr>
        <p:blipFill>
          <a:blip r:embed="rId4"/>
          <a:stretch>
            <a:fillRect/>
          </a:stretch>
        </p:blipFill>
        <p:spPr>
          <a:xfrm>
            <a:off x="287338" y="1181100"/>
            <a:ext cx="2402890" cy="1795462"/>
          </a:xfrm>
          <a:prstGeom prst="rect">
            <a:avLst/>
          </a:prstGeom>
        </p:spPr>
      </p:pic>
    </p:spTree>
    <p:extLst>
      <p:ext uri="{BB962C8B-B14F-4D97-AF65-F5344CB8AC3E}">
        <p14:creationId xmlns:p14="http://schemas.microsoft.com/office/powerpoint/2010/main" val="2465265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24D11CA2-0AB9-46BA-963A-83DE6CD9C3B7}"/>
              </a:ext>
            </a:extLst>
          </p:cNvPr>
          <p:cNvPicPr>
            <a:picLocks noChangeAspect="1"/>
          </p:cNvPicPr>
          <p:nvPr/>
        </p:nvPicPr>
        <p:blipFill>
          <a:blip r:embed="rId3"/>
          <a:stretch>
            <a:fillRect/>
          </a:stretch>
        </p:blipFill>
        <p:spPr>
          <a:xfrm>
            <a:off x="288391" y="1402080"/>
            <a:ext cx="2407732" cy="1353502"/>
          </a:xfrm>
          <a:prstGeom prst="rect">
            <a:avLst/>
          </a:prstGeom>
        </p:spPr>
      </p:pic>
      <p:sp>
        <p:nvSpPr>
          <p:cNvPr id="7" name="タイトル 1">
            <a:extLst>
              <a:ext uri="{FF2B5EF4-FFF2-40B4-BE49-F238E27FC236}">
                <a16:creationId xmlns:a16="http://schemas.microsoft.com/office/drawing/2014/main" id="{B58584E9-3957-40FD-9F5C-47C2101DC844}"/>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1</a:t>
            </a:r>
            <a:r>
              <a:rPr lang="ja-JP" altLang="en-US" sz="2400" dirty="0"/>
              <a:t>年次</a:t>
            </a:r>
            <a:endParaRPr lang="en-US" altLang="ja-JP" sz="2400" dirty="0"/>
          </a:p>
        </p:txBody>
      </p:sp>
      <p:cxnSp>
        <p:nvCxnSpPr>
          <p:cNvPr id="9" name="直線コネクタ 8">
            <a:extLst>
              <a:ext uri="{FF2B5EF4-FFF2-40B4-BE49-F238E27FC236}">
                <a16:creationId xmlns:a16="http://schemas.microsoft.com/office/drawing/2014/main" id="{2ECA52BB-25D6-4001-8996-137F9198817E}"/>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1750B02-1D81-4F9B-89E1-88243EDC63CC}"/>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16972407-61D8-4F33-943F-256985BF79C2}"/>
              </a:ext>
            </a:extLst>
          </p:cNvPr>
          <p:cNvSpPr/>
          <p:nvPr/>
        </p:nvSpPr>
        <p:spPr>
          <a:xfrm>
            <a:off x="2987675" y="1952625"/>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一年次に学んだことの集大成として、簡単なジャンプゲームを作りました。</a:t>
            </a:r>
            <a:r>
              <a:rPr kumimoji="1" lang="en-US" altLang="ja-JP" dirty="0">
                <a:solidFill>
                  <a:schemeClr val="tx1"/>
                </a:solidFill>
              </a:rPr>
              <a:t>5</a:t>
            </a:r>
            <a:r>
              <a:rPr kumimoji="1" lang="ja-JP" altLang="en-US" dirty="0">
                <a:solidFill>
                  <a:schemeClr val="tx1"/>
                </a:solidFill>
              </a:rPr>
              <a:t>時間でゲームを一本つくりきるという目標を設定して画像等のリソースも自力で書き上げました。</a:t>
            </a:r>
          </a:p>
          <a:p>
            <a:endParaRPr kumimoji="1" lang="en-US" altLang="ja-JP" sz="1600" dirty="0">
              <a:latin typeface="+mn-ea"/>
            </a:endParaRPr>
          </a:p>
          <a:p>
            <a:endParaRPr kumimoji="1" lang="en-US" altLang="ja-JP" sz="1600" dirty="0">
              <a:latin typeface="+mn-ea"/>
            </a:endParaRPr>
          </a:p>
          <a:p>
            <a:endParaRPr kumimoji="1" lang="ja-JP" altLang="en-US" dirty="0"/>
          </a:p>
        </p:txBody>
      </p:sp>
      <p:sp>
        <p:nvSpPr>
          <p:cNvPr id="13" name="正方形/長方形 12">
            <a:extLst>
              <a:ext uri="{FF2B5EF4-FFF2-40B4-BE49-F238E27FC236}">
                <a16:creationId xmlns:a16="http://schemas.microsoft.com/office/drawing/2014/main" id="{294AF7A3-37E3-4484-8D80-B20652E24FEF}"/>
              </a:ext>
            </a:extLst>
          </p:cNvPr>
          <p:cNvSpPr/>
          <p:nvPr/>
        </p:nvSpPr>
        <p:spPr>
          <a:xfrm>
            <a:off x="2987675" y="1016000"/>
            <a:ext cx="3200915"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dirty="0">
              <a:solidFill>
                <a:schemeClr val="tx1"/>
              </a:solidFill>
              <a:latin typeface="+mn-ea"/>
            </a:endParaRPr>
          </a:p>
        </p:txBody>
      </p:sp>
      <p:grpSp>
        <p:nvGrpSpPr>
          <p:cNvPr id="14" name="グループ化 13">
            <a:extLst>
              <a:ext uri="{FF2B5EF4-FFF2-40B4-BE49-F238E27FC236}">
                <a16:creationId xmlns:a16="http://schemas.microsoft.com/office/drawing/2014/main" id="{6E12B548-FA22-44E5-9527-CBEC84E4A44D}"/>
              </a:ext>
            </a:extLst>
          </p:cNvPr>
          <p:cNvGrpSpPr/>
          <p:nvPr/>
        </p:nvGrpSpPr>
        <p:grpSpPr>
          <a:xfrm>
            <a:off x="2879725" y="1016000"/>
            <a:ext cx="3366963" cy="811753"/>
            <a:chOff x="2887981" y="1016000"/>
            <a:chExt cx="3366963" cy="811753"/>
          </a:xfrm>
        </p:grpSpPr>
        <p:sp>
          <p:nvSpPr>
            <p:cNvPr id="15" name="正方形/長方形 14">
              <a:extLst>
                <a:ext uri="{FF2B5EF4-FFF2-40B4-BE49-F238E27FC236}">
                  <a16:creationId xmlns:a16="http://schemas.microsoft.com/office/drawing/2014/main" id="{C5F5AE79-61EE-4596-B219-6DA0FC8FED6E}"/>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16" name="正方形/長方形 15">
              <a:extLst>
                <a:ext uri="{FF2B5EF4-FFF2-40B4-BE49-F238E27FC236}">
                  <a16:creationId xmlns:a16="http://schemas.microsoft.com/office/drawing/2014/main" id="{CF1493D8-B579-4AF6-989E-92ECD77CEEAF}"/>
                </a:ext>
              </a:extLst>
            </p:cNvPr>
            <p:cNvSpPr/>
            <p:nvPr/>
          </p:nvSpPr>
          <p:spPr>
            <a:xfrm>
              <a:off x="4242310" y="1016000"/>
              <a:ext cx="2012634"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1</a:t>
              </a:r>
              <a:r>
                <a:rPr kumimoji="1" lang="ja-JP" altLang="en-US" dirty="0">
                  <a:solidFill>
                    <a:schemeClr val="tx1"/>
                  </a:solidFill>
                  <a:latin typeface="+mn-ea"/>
                </a:rPr>
                <a:t>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spTree>
    <p:extLst>
      <p:ext uri="{BB962C8B-B14F-4D97-AF65-F5344CB8AC3E}">
        <p14:creationId xmlns:p14="http://schemas.microsoft.com/office/powerpoint/2010/main" val="344227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4">
                <a:lumMod val="41000"/>
                <a:lumOff val="59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99790FFB-D7A8-4EA2-B792-463ED76C426B}"/>
              </a:ext>
            </a:extLst>
          </p:cNvPr>
          <p:cNvSpPr/>
          <p:nvPr/>
        </p:nvSpPr>
        <p:spPr>
          <a:xfrm>
            <a:off x="142869" y="152400"/>
            <a:ext cx="1160148"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3849327"/>
            <a:ext cx="8858248" cy="280912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latin typeface="+mn-ea"/>
            </a:endParaRPr>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2" y="859842"/>
            <a:ext cx="8858248" cy="283839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10" name="正方形/長方形 9">
            <a:extLst>
              <a:ext uri="{FF2B5EF4-FFF2-40B4-BE49-F238E27FC236}">
                <a16:creationId xmlns:a16="http://schemas.microsoft.com/office/drawing/2014/main" id="{E1BF4557-69DB-4F52-9AE0-5919EDECA9C0}"/>
              </a:ext>
            </a:extLst>
          </p:cNvPr>
          <p:cNvSpPr>
            <a:spLocks/>
          </p:cNvSpPr>
          <p:nvPr/>
        </p:nvSpPr>
        <p:spPr>
          <a:xfrm>
            <a:off x="300204" y="1119315"/>
            <a:ext cx="4124183" cy="2309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p>
        </p:txBody>
      </p:sp>
      <p:sp>
        <p:nvSpPr>
          <p:cNvPr id="12" name="タイトル 1">
            <a:extLst>
              <a:ext uri="{FF2B5EF4-FFF2-40B4-BE49-F238E27FC236}">
                <a16:creationId xmlns:a16="http://schemas.microsoft.com/office/drawing/2014/main" id="{9C30A14A-4C64-4640-A6F5-A9799DD95BCA}"/>
              </a:ext>
            </a:extLst>
          </p:cNvPr>
          <p:cNvSpPr txBox="1">
            <a:spLocks/>
          </p:cNvSpPr>
          <p:nvPr/>
        </p:nvSpPr>
        <p:spPr>
          <a:xfrm>
            <a:off x="142872" y="152400"/>
            <a:ext cx="1160148" cy="576262"/>
          </a:xfrm>
          <a:prstGeom prst="rect">
            <a:avLst/>
          </a:prstGeom>
          <a:noFill/>
          <a:ln>
            <a:noFill/>
          </a:ln>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latin typeface="+mj-ea"/>
              </a:rPr>
              <a:t>TBDR</a:t>
            </a:r>
            <a:endParaRPr lang="ja-JP" altLang="en-US" dirty="0">
              <a:latin typeface="+mj-ea"/>
            </a:endParaRPr>
          </a:p>
        </p:txBody>
      </p:sp>
      <p:cxnSp>
        <p:nvCxnSpPr>
          <p:cNvPr id="13" name="直線コネクタ 12">
            <a:extLst>
              <a:ext uri="{FF2B5EF4-FFF2-40B4-BE49-F238E27FC236}">
                <a16:creationId xmlns:a16="http://schemas.microsoft.com/office/drawing/2014/main" id="{28BD6C76-B7D9-48CD-8609-7A8B0F2FABB9}"/>
              </a:ext>
            </a:extLst>
          </p:cNvPr>
          <p:cNvCxnSpPr>
            <a:cxnSpLocks/>
          </p:cNvCxnSpPr>
          <p:nvPr/>
        </p:nvCxnSpPr>
        <p:spPr>
          <a:xfrm>
            <a:off x="142870" y="707706"/>
            <a:ext cx="116014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629F666-00A7-4BFC-A3EF-0BF1269FAB7C}"/>
              </a:ext>
            </a:extLst>
          </p:cNvPr>
          <p:cNvCxnSpPr>
            <a:cxnSpLocks/>
          </p:cNvCxnSpPr>
          <p:nvPr/>
        </p:nvCxnSpPr>
        <p:spPr>
          <a:xfrm>
            <a:off x="142870" y="152400"/>
            <a:ext cx="116014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ACDDC77B-74CD-49AB-827A-83BF822AE938}"/>
              </a:ext>
            </a:extLst>
          </p:cNvPr>
          <p:cNvSpPr/>
          <p:nvPr/>
        </p:nvSpPr>
        <p:spPr>
          <a:xfrm>
            <a:off x="257403" y="3957712"/>
            <a:ext cx="8586394" cy="2572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mn-ea"/>
              </a:rPr>
              <a:t>日本ゲーム大賞への応募を目的としたチーム開発で、ゲームのボトルネックとなっていたレンダリング面のパフォーマンス向上を図り、ディファードレンダリングとともに実装しました。</a:t>
            </a:r>
            <a:endParaRPr kumimoji="1" lang="en-US" altLang="ja-JP" dirty="0">
              <a:solidFill>
                <a:schemeClr val="tx1"/>
              </a:solidFill>
              <a:latin typeface="+mn-ea"/>
            </a:endParaRPr>
          </a:p>
          <a:p>
            <a:pPr algn="l"/>
            <a:endParaRPr kumimoji="1" lang="en-US" altLang="ja-JP" dirty="0">
              <a:solidFill>
                <a:schemeClr val="tx1"/>
              </a:solidFill>
              <a:latin typeface="+mn-ea"/>
            </a:endParaRPr>
          </a:p>
          <a:p>
            <a:pPr algn="l"/>
            <a:r>
              <a:rPr kumimoji="1" lang="ja-JP" altLang="en-US" dirty="0">
                <a:solidFill>
                  <a:schemeClr val="tx1"/>
                </a:solidFill>
                <a:latin typeface="+mn-ea"/>
              </a:rPr>
              <a:t>独自のアプローチとして、二通りの法線復元方法を実装しました。 一つは、深度情報を保存したバッファとフェッチするサンプリングピクセルの </a:t>
            </a:r>
            <a:r>
              <a:rPr kumimoji="1" lang="en-US" altLang="ja-JP" dirty="0">
                <a:solidFill>
                  <a:schemeClr val="tx1"/>
                </a:solidFill>
                <a:latin typeface="+mn-ea"/>
              </a:rPr>
              <a:t>4</a:t>
            </a:r>
            <a:r>
              <a:rPr kumimoji="1" lang="ja-JP" altLang="en-US" dirty="0">
                <a:solidFill>
                  <a:schemeClr val="tx1"/>
                </a:solidFill>
                <a:latin typeface="+mn-ea"/>
              </a:rPr>
              <a:t>近傍から、 カメラ座標系の二つのベクトルを算出し、外積で法線を求める方法と、法線バッファにビュー法線の</a:t>
            </a:r>
            <a:r>
              <a:rPr kumimoji="1" lang="en-US" altLang="ja-JP" dirty="0">
                <a:solidFill>
                  <a:schemeClr val="tx1"/>
                </a:solidFill>
                <a:latin typeface="+mn-ea"/>
              </a:rPr>
              <a:t>XY</a:t>
            </a:r>
            <a:r>
              <a:rPr kumimoji="1" lang="ja-JP" altLang="en-US" dirty="0">
                <a:solidFill>
                  <a:schemeClr val="tx1"/>
                </a:solidFill>
                <a:latin typeface="+mn-ea"/>
              </a:rPr>
              <a:t>ベクトルを</a:t>
            </a:r>
            <a:r>
              <a:rPr kumimoji="1" lang="en-US" altLang="ja-JP" dirty="0">
                <a:solidFill>
                  <a:schemeClr val="tx1"/>
                </a:solidFill>
                <a:latin typeface="+mn-ea"/>
              </a:rPr>
              <a:t>[0,1]</a:t>
            </a:r>
            <a:r>
              <a:rPr kumimoji="1" lang="ja-JP" altLang="en-US" dirty="0">
                <a:solidFill>
                  <a:schemeClr val="tx1"/>
                </a:solidFill>
                <a:latin typeface="+mn-ea"/>
              </a:rPr>
              <a:t>の範囲で保存して、ライティング時点で</a:t>
            </a:r>
            <a:r>
              <a:rPr kumimoji="1" lang="en-US" altLang="ja-JP" dirty="0">
                <a:solidFill>
                  <a:schemeClr val="tx1"/>
                </a:solidFill>
                <a:latin typeface="+mn-ea"/>
              </a:rPr>
              <a:t>[-1,1]</a:t>
            </a:r>
            <a:r>
              <a:rPr kumimoji="1" lang="ja-JP" altLang="en-US" dirty="0">
                <a:solidFill>
                  <a:schemeClr val="tx1"/>
                </a:solidFill>
                <a:latin typeface="+mn-ea"/>
              </a:rPr>
              <a:t>にデコードしてから法線を三平方の定理から復元する方法です。</a:t>
            </a:r>
            <a:endParaRPr kumimoji="1" lang="en-US" altLang="ja-JP" dirty="0">
              <a:solidFill>
                <a:schemeClr val="tx1"/>
              </a:solidFill>
              <a:latin typeface="+mn-ea"/>
            </a:endParaRPr>
          </a:p>
          <a:p>
            <a:pPr algn="l"/>
            <a:endParaRPr kumimoji="1" lang="en-US" altLang="ja-JP" dirty="0">
              <a:solidFill>
                <a:schemeClr val="tx1"/>
              </a:solidFill>
              <a:latin typeface="+mn-ea"/>
            </a:endParaRPr>
          </a:p>
          <a:p>
            <a:pPr algn="l"/>
            <a:r>
              <a:rPr kumimoji="1" lang="ja-JP" altLang="en-US" dirty="0">
                <a:solidFill>
                  <a:schemeClr val="tx1"/>
                </a:solidFill>
                <a:latin typeface="+mn-ea"/>
              </a:rPr>
              <a:t>正確性を確認することが目的だったのですべての情報をすべてバッファに保存するようにしました。</a:t>
            </a:r>
            <a:endParaRPr kumimoji="1" lang="en-US" altLang="ja-JP" dirty="0">
              <a:solidFill>
                <a:schemeClr val="tx1"/>
              </a:solidFill>
              <a:latin typeface="+mn-ea"/>
            </a:endParaRPr>
          </a:p>
          <a:p>
            <a:pPr algn="l"/>
            <a:endParaRPr kumimoji="1" lang="en-US" altLang="ja-JP" dirty="0">
              <a:solidFill>
                <a:schemeClr val="tx1"/>
              </a:solidFill>
              <a:latin typeface="+mn-ea"/>
            </a:endParaRPr>
          </a:p>
          <a:p>
            <a:pPr algn="l"/>
            <a:endParaRPr kumimoji="1" lang="ja-JP" altLang="en-US" dirty="0">
              <a:latin typeface="+mn-ea"/>
            </a:endParaRPr>
          </a:p>
        </p:txBody>
      </p:sp>
      <p:sp>
        <p:nvSpPr>
          <p:cNvPr id="17" name="正方形/長方形 16">
            <a:extLst>
              <a:ext uri="{FF2B5EF4-FFF2-40B4-BE49-F238E27FC236}">
                <a16:creationId xmlns:a16="http://schemas.microsoft.com/office/drawing/2014/main" id="{F6BD06D8-0F5C-4FAC-961E-2531D1FD87F3}"/>
              </a:ext>
            </a:extLst>
          </p:cNvPr>
          <p:cNvSpPr/>
          <p:nvPr/>
        </p:nvSpPr>
        <p:spPr>
          <a:xfrm>
            <a:off x="7826310" y="2468667"/>
            <a:ext cx="849600" cy="849253"/>
          </a:xfrm>
          <a:prstGeom prst="rect">
            <a:avLst/>
          </a:prstGeom>
          <a:solidFill>
            <a:srgbClr val="67BB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grpSp>
        <p:nvGrpSpPr>
          <p:cNvPr id="8" name="グループ化 7">
            <a:extLst>
              <a:ext uri="{FF2B5EF4-FFF2-40B4-BE49-F238E27FC236}">
                <a16:creationId xmlns:a16="http://schemas.microsoft.com/office/drawing/2014/main" id="{0C9344C0-EE64-4371-8F80-F0E9F4CABF6C}"/>
              </a:ext>
            </a:extLst>
          </p:cNvPr>
          <p:cNvGrpSpPr/>
          <p:nvPr/>
        </p:nvGrpSpPr>
        <p:grpSpPr>
          <a:xfrm>
            <a:off x="300349" y="1139636"/>
            <a:ext cx="8500646" cy="2319448"/>
            <a:chOff x="300349" y="1119316"/>
            <a:chExt cx="8500646" cy="2319448"/>
          </a:xfrm>
        </p:grpSpPr>
        <p:sp>
          <p:nvSpPr>
            <p:cNvPr id="6" name="正方形/長方形 5">
              <a:extLst>
                <a:ext uri="{FF2B5EF4-FFF2-40B4-BE49-F238E27FC236}">
                  <a16:creationId xmlns:a16="http://schemas.microsoft.com/office/drawing/2014/main" id="{CA88B892-7636-402A-A505-F58802184931}"/>
                </a:ext>
              </a:extLst>
            </p:cNvPr>
            <p:cNvSpPr/>
            <p:nvPr/>
          </p:nvSpPr>
          <p:spPr>
            <a:xfrm>
              <a:off x="4719614" y="1119316"/>
              <a:ext cx="4081381" cy="23194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latin typeface="+mn-ea"/>
              </a:endParaRPr>
            </a:p>
            <a:p>
              <a:endParaRPr kumimoji="1" lang="en-US" altLang="ja-JP" sz="1400" dirty="0">
                <a:solidFill>
                  <a:schemeClr val="bg1">
                    <a:lumMod val="95000"/>
                  </a:schemeClr>
                </a:solidFill>
                <a:latin typeface="+mn-ea"/>
              </a:endParaRPr>
            </a:p>
            <a:p>
              <a:endParaRPr kumimoji="1" lang="en-US" altLang="ja-JP" sz="1400" dirty="0">
                <a:solidFill>
                  <a:schemeClr val="bg1">
                    <a:lumMod val="95000"/>
                  </a:schemeClr>
                </a:solidFill>
                <a:latin typeface="+mn-ea"/>
              </a:endParaRPr>
            </a:p>
          </p:txBody>
        </p:sp>
        <p:pic>
          <p:nvPicPr>
            <p:cNvPr id="7" name="図 6">
              <a:extLst>
                <a:ext uri="{FF2B5EF4-FFF2-40B4-BE49-F238E27FC236}">
                  <a16:creationId xmlns:a16="http://schemas.microsoft.com/office/drawing/2014/main" id="{0D202A4B-0A29-4F9F-B14D-E278124D39DB}"/>
                </a:ext>
              </a:extLst>
            </p:cNvPr>
            <p:cNvPicPr>
              <a:picLocks noChangeAspect="1"/>
            </p:cNvPicPr>
            <p:nvPr/>
          </p:nvPicPr>
          <p:blipFill>
            <a:blip r:embed="rId3"/>
            <a:stretch>
              <a:fillRect/>
            </a:stretch>
          </p:blipFill>
          <p:spPr>
            <a:xfrm>
              <a:off x="300349" y="1119316"/>
              <a:ext cx="4124038" cy="2319448"/>
            </a:xfrm>
            <a:prstGeom prst="rect">
              <a:avLst/>
            </a:prstGeom>
          </p:spPr>
        </p:pic>
        <p:grpSp>
          <p:nvGrpSpPr>
            <p:cNvPr id="3" name="グループ化 2">
              <a:extLst>
                <a:ext uri="{FF2B5EF4-FFF2-40B4-BE49-F238E27FC236}">
                  <a16:creationId xmlns:a16="http://schemas.microsoft.com/office/drawing/2014/main" id="{617BD730-93D5-4C02-8381-72C43C556885}"/>
                </a:ext>
              </a:extLst>
            </p:cNvPr>
            <p:cNvGrpSpPr/>
            <p:nvPr/>
          </p:nvGrpSpPr>
          <p:grpSpPr>
            <a:xfrm>
              <a:off x="4824413" y="1268413"/>
              <a:ext cx="2551747" cy="849254"/>
              <a:chOff x="4830789" y="1264069"/>
              <a:chExt cx="2551747" cy="849254"/>
            </a:xfrm>
          </p:grpSpPr>
          <p:sp>
            <p:nvSpPr>
              <p:cNvPr id="2" name="正方形/長方形 1">
                <a:extLst>
                  <a:ext uri="{FF2B5EF4-FFF2-40B4-BE49-F238E27FC236}">
                    <a16:creationId xmlns:a16="http://schemas.microsoft.com/office/drawing/2014/main" id="{0C02FC7E-9546-4321-A79F-91A52428E765}"/>
                  </a:ext>
                </a:extLst>
              </p:cNvPr>
              <p:cNvSpPr/>
              <p:nvPr/>
            </p:nvSpPr>
            <p:spPr>
              <a:xfrm>
                <a:off x="4830789" y="1264070"/>
                <a:ext cx="1108093"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sz="1600" dirty="0">
                    <a:solidFill>
                      <a:schemeClr val="tx1"/>
                    </a:solidFill>
                    <a:latin typeface="+mn-ea"/>
                  </a:rPr>
                  <a:t>使用言語使用</a:t>
                </a:r>
                <a:r>
                  <a:rPr kumimoji="1" lang="en-US" altLang="ja-JP" sz="1600" dirty="0">
                    <a:solidFill>
                      <a:schemeClr val="tx1"/>
                    </a:solidFill>
                    <a:latin typeface="+mn-ea"/>
                  </a:rPr>
                  <a:t>API</a:t>
                </a:r>
                <a:r>
                  <a:rPr kumimoji="1" lang="ja-JP" altLang="en-US" sz="1600" dirty="0">
                    <a:solidFill>
                      <a:schemeClr val="tx1"/>
                    </a:solidFill>
                    <a:latin typeface="+mn-ea"/>
                  </a:rPr>
                  <a:t>制作期間</a:t>
                </a:r>
                <a:endParaRPr kumimoji="1" lang="en-US" altLang="ja-JP" sz="1600" dirty="0">
                  <a:solidFill>
                    <a:schemeClr val="tx1"/>
                  </a:solidFill>
                  <a:latin typeface="+mn-ea"/>
                </a:endParaRPr>
              </a:p>
            </p:txBody>
          </p:sp>
          <p:sp>
            <p:nvSpPr>
              <p:cNvPr id="15" name="正方形/長方形 14">
                <a:extLst>
                  <a:ext uri="{FF2B5EF4-FFF2-40B4-BE49-F238E27FC236}">
                    <a16:creationId xmlns:a16="http://schemas.microsoft.com/office/drawing/2014/main" id="{8B7508A2-45DC-409C-90AA-608D78CCF9BD}"/>
                  </a:ext>
                </a:extLst>
              </p:cNvPr>
              <p:cNvSpPr/>
              <p:nvPr/>
            </p:nvSpPr>
            <p:spPr>
              <a:xfrm>
                <a:off x="5761844" y="1264069"/>
                <a:ext cx="1620692"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mn-ea"/>
                  </a:rPr>
                  <a:t>：</a:t>
                </a:r>
                <a:r>
                  <a:rPr kumimoji="1" lang="en-US" altLang="ja-JP" sz="1600" dirty="0">
                    <a:solidFill>
                      <a:schemeClr val="tx1"/>
                    </a:solidFill>
                    <a:latin typeface="+mn-ea"/>
                  </a:rPr>
                  <a:t>C++</a:t>
                </a:r>
                <a:r>
                  <a:rPr kumimoji="1" lang="ja-JP" altLang="en-US" sz="1600" dirty="0">
                    <a:solidFill>
                      <a:schemeClr val="tx1"/>
                    </a:solidFill>
                    <a:latin typeface="+mn-ea"/>
                  </a:rPr>
                  <a:t>・</a:t>
                </a:r>
                <a:r>
                  <a:rPr kumimoji="1" lang="en-US" altLang="ja-JP" sz="1600" dirty="0">
                    <a:solidFill>
                      <a:schemeClr val="tx1"/>
                    </a:solidFill>
                    <a:latin typeface="+mn-ea"/>
                  </a:rPr>
                  <a:t>HLSL</a:t>
                </a:r>
              </a:p>
              <a:p>
                <a:r>
                  <a:rPr kumimoji="1" lang="ja-JP" altLang="en-US" sz="1600" dirty="0">
                    <a:solidFill>
                      <a:schemeClr val="tx1"/>
                    </a:solidFill>
                    <a:latin typeface="+mn-ea"/>
                  </a:rPr>
                  <a:t>：</a:t>
                </a:r>
                <a:r>
                  <a:rPr kumimoji="1" lang="en-US" altLang="ja-JP" sz="1600" dirty="0">
                    <a:solidFill>
                      <a:schemeClr val="tx1"/>
                    </a:solidFill>
                    <a:latin typeface="+mn-ea"/>
                  </a:rPr>
                  <a:t>DirectX12</a:t>
                </a:r>
              </a:p>
              <a:p>
                <a:r>
                  <a:rPr kumimoji="1" lang="ja-JP" altLang="en-US" sz="1600" dirty="0">
                    <a:solidFill>
                      <a:schemeClr val="tx1"/>
                    </a:solidFill>
                    <a:latin typeface="+mn-ea"/>
                  </a:rPr>
                  <a:t>：</a:t>
                </a:r>
                <a:r>
                  <a:rPr kumimoji="1" lang="en-US" altLang="ja-JP" sz="1600" dirty="0">
                    <a:solidFill>
                      <a:schemeClr val="tx1"/>
                    </a:solidFill>
                    <a:latin typeface="+mn-ea"/>
                  </a:rPr>
                  <a:t>2</a:t>
                </a:r>
                <a:r>
                  <a:rPr kumimoji="1" lang="ja-JP" altLang="en-US" sz="1600" dirty="0">
                    <a:solidFill>
                      <a:schemeClr val="tx1"/>
                    </a:solidFill>
                    <a:latin typeface="+mn-ea"/>
                  </a:rPr>
                  <a:t>週間</a:t>
                </a:r>
                <a:endParaRPr kumimoji="1" lang="en-US" altLang="ja-JP" sz="1600" dirty="0">
                  <a:solidFill>
                    <a:schemeClr val="tx1"/>
                  </a:solidFill>
                  <a:latin typeface="+mn-ea"/>
                </a:endParaRPr>
              </a:p>
            </p:txBody>
          </p:sp>
        </p:grpSp>
        <p:sp>
          <p:nvSpPr>
            <p:cNvPr id="16" name="正方形/長方形 15">
              <a:extLst>
                <a:ext uri="{FF2B5EF4-FFF2-40B4-BE49-F238E27FC236}">
                  <a16:creationId xmlns:a16="http://schemas.microsoft.com/office/drawing/2014/main" id="{E9ADB73D-71D6-4B4C-9445-8199528CC1B2}"/>
                </a:ext>
              </a:extLst>
            </p:cNvPr>
            <p:cNvSpPr/>
            <p:nvPr/>
          </p:nvSpPr>
          <p:spPr>
            <a:xfrm>
              <a:off x="4824413" y="2228656"/>
              <a:ext cx="2960661" cy="108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400" dirty="0">
                  <a:solidFill>
                    <a:schemeClr val="tx1"/>
                  </a:solidFill>
                  <a:latin typeface="+mn-ea"/>
                </a:rPr>
                <a:t>◆</a:t>
              </a:r>
              <a:r>
                <a:rPr kumimoji="1" lang="ja-JP" altLang="en-US" sz="1400" dirty="0">
                  <a:solidFill>
                    <a:schemeClr val="tx1"/>
                  </a:solidFill>
                  <a:latin typeface="+mn-ea"/>
                </a:rPr>
                <a:t>参考論文</a:t>
              </a:r>
              <a:endParaRPr kumimoji="1" lang="en-US" altLang="ja-JP" sz="1400" dirty="0">
                <a:solidFill>
                  <a:schemeClr val="tx1"/>
                </a:solidFill>
                <a:latin typeface="+mn-ea"/>
              </a:endParaRPr>
            </a:p>
            <a:p>
              <a:r>
                <a:rPr kumimoji="1" lang="ja-JP" altLang="en-US" sz="1200" dirty="0">
                  <a:solidFill>
                    <a:schemeClr val="tx1"/>
                  </a:solidFill>
                  <a:latin typeface="+mn-ea"/>
                </a:rPr>
                <a:t>　　</a:t>
              </a:r>
              <a:r>
                <a:rPr kumimoji="1" lang="en-US" altLang="ja-JP" sz="1200" dirty="0">
                  <a:solidFill>
                    <a:schemeClr val="tx1"/>
                  </a:solidFill>
                  <a:latin typeface="+mn-ea"/>
                </a:rPr>
                <a:t>DirectX11RenderingInBattleField3</a:t>
              </a:r>
            </a:p>
            <a:p>
              <a:r>
                <a:rPr lang="ja-JP" altLang="en-US" sz="1400" dirty="0">
                  <a:solidFill>
                    <a:schemeClr val="tx1"/>
                  </a:solidFill>
                  <a:latin typeface="+mn-ea"/>
                </a:rPr>
                <a:t>◆使用作品</a:t>
              </a:r>
              <a:endParaRPr lang="en-US" altLang="ja-JP" sz="1400" dirty="0">
                <a:solidFill>
                  <a:schemeClr val="tx1"/>
                </a:solidFill>
                <a:latin typeface="+mn-ea"/>
              </a:endParaRPr>
            </a:p>
            <a:p>
              <a:r>
                <a:rPr lang="ja-JP" altLang="en-US" sz="1200" dirty="0">
                  <a:solidFill>
                    <a:schemeClr val="tx1"/>
                  </a:solidFill>
                  <a:latin typeface="+mn-ea"/>
                </a:rPr>
                <a:t>　　</a:t>
              </a:r>
              <a:r>
                <a:rPr lang="en-US" altLang="ja-JP" sz="1200" dirty="0">
                  <a:solidFill>
                    <a:schemeClr val="tx1"/>
                  </a:solidFill>
                  <a:latin typeface="+mn-ea"/>
                </a:rPr>
                <a:t>[</a:t>
              </a:r>
              <a:r>
                <a:rPr lang="ja-JP" altLang="en-US" sz="1200" dirty="0">
                  <a:solidFill>
                    <a:schemeClr val="tx1"/>
                  </a:solidFill>
                  <a:latin typeface="+mn-ea"/>
                </a:rPr>
                <a:t>チーム作品</a:t>
              </a:r>
              <a:r>
                <a:rPr lang="en-US" altLang="ja-JP" sz="1200" dirty="0">
                  <a:solidFill>
                    <a:schemeClr val="tx1"/>
                  </a:solidFill>
                  <a:latin typeface="+mn-ea"/>
                </a:rPr>
                <a:t>]</a:t>
              </a:r>
              <a:r>
                <a:rPr lang="ja-JP" altLang="en-US" sz="1200" dirty="0">
                  <a:solidFill>
                    <a:schemeClr val="tx1"/>
                  </a:solidFill>
                  <a:latin typeface="+mn-ea"/>
                </a:rPr>
                <a:t>ぽん</a:t>
              </a:r>
              <a:r>
                <a:rPr lang="ja-JP" altLang="en-US" sz="1200" dirty="0" err="1">
                  <a:solidFill>
                    <a:schemeClr val="tx1"/>
                  </a:solidFill>
                  <a:latin typeface="+mn-ea"/>
                </a:rPr>
                <a:t>ぽこ</a:t>
              </a:r>
              <a:r>
                <a:rPr lang="ja-JP" altLang="en-US" sz="1200" dirty="0">
                  <a:solidFill>
                    <a:schemeClr val="tx1"/>
                  </a:solidFill>
                  <a:latin typeface="+mn-ea"/>
                </a:rPr>
                <a:t>チェイサーズ</a:t>
              </a:r>
              <a:endParaRPr lang="en-US" altLang="ja-JP" sz="1200" dirty="0">
                <a:solidFill>
                  <a:schemeClr val="tx1"/>
                </a:solidFill>
                <a:latin typeface="+mn-ea"/>
              </a:endParaRPr>
            </a:p>
          </p:txBody>
        </p:sp>
        <p:grpSp>
          <p:nvGrpSpPr>
            <p:cNvPr id="18" name="グループ化 17">
              <a:extLst>
                <a:ext uri="{FF2B5EF4-FFF2-40B4-BE49-F238E27FC236}">
                  <a16:creationId xmlns:a16="http://schemas.microsoft.com/office/drawing/2014/main" id="{A6B431C3-B50D-403F-A7BC-9B955DF4D170}"/>
                </a:ext>
              </a:extLst>
            </p:cNvPr>
            <p:cNvGrpSpPr/>
            <p:nvPr/>
          </p:nvGrpSpPr>
          <p:grpSpPr>
            <a:xfrm>
              <a:off x="7826309" y="2217900"/>
              <a:ext cx="849600" cy="1105235"/>
              <a:chOff x="7874949" y="2986391"/>
              <a:chExt cx="849600" cy="1105235"/>
            </a:xfrm>
          </p:grpSpPr>
          <p:sp>
            <p:nvSpPr>
              <p:cNvPr id="19" name="正方形/長方形 18">
                <a:extLst>
                  <a:ext uri="{FF2B5EF4-FFF2-40B4-BE49-F238E27FC236}">
                    <a16:creationId xmlns:a16="http://schemas.microsoft.com/office/drawing/2014/main" id="{E0F79379-AB68-4F4A-B28F-C083A940542E}"/>
                  </a:ext>
                </a:extLst>
              </p:cNvPr>
              <p:cNvSpPr/>
              <p:nvPr/>
            </p:nvSpPr>
            <p:spPr>
              <a:xfrm>
                <a:off x="7874949" y="3242373"/>
                <a:ext cx="849600" cy="849253"/>
              </a:xfrm>
              <a:prstGeom prst="rect">
                <a:avLst/>
              </a:prstGeom>
              <a:solidFill>
                <a:srgbClr val="67BB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p:txBody>
          </p:sp>
          <p:sp>
            <p:nvSpPr>
              <p:cNvPr id="20" name="正方形/長方形 19">
                <a:extLst>
                  <a:ext uri="{FF2B5EF4-FFF2-40B4-BE49-F238E27FC236}">
                    <a16:creationId xmlns:a16="http://schemas.microsoft.com/office/drawing/2014/main" id="{D28610B4-8FBE-4521-B0F4-9834B32B0C18}"/>
                  </a:ext>
                </a:extLst>
              </p:cNvPr>
              <p:cNvSpPr/>
              <p:nvPr/>
            </p:nvSpPr>
            <p:spPr>
              <a:xfrm>
                <a:off x="7874949" y="2986391"/>
                <a:ext cx="849600" cy="252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a:t>
                </a:r>
                <a:endParaRPr kumimoji="1" lang="ja-JP" altLang="en-US" sz="1600" dirty="0">
                  <a:solidFill>
                    <a:schemeClr val="tx1"/>
                  </a:solidFill>
                </a:endParaRPr>
              </a:p>
            </p:txBody>
          </p:sp>
        </p:grpSp>
        <p:pic>
          <p:nvPicPr>
            <p:cNvPr id="24" name="図 23">
              <a:extLst>
                <a:ext uri="{FF2B5EF4-FFF2-40B4-BE49-F238E27FC236}">
                  <a16:creationId xmlns:a16="http://schemas.microsoft.com/office/drawing/2014/main" id="{8A3785ED-C538-444E-8B67-B34FC30B272D}"/>
                </a:ext>
              </a:extLst>
            </p:cNvPr>
            <p:cNvPicPr>
              <a:picLocks noChangeAspect="1"/>
            </p:cNvPicPr>
            <p:nvPr/>
          </p:nvPicPr>
          <p:blipFill>
            <a:blip r:embed="rId4"/>
            <a:stretch>
              <a:fillRect/>
            </a:stretch>
          </p:blipFill>
          <p:spPr>
            <a:xfrm>
              <a:off x="7828240" y="2473747"/>
              <a:ext cx="845738" cy="845738"/>
            </a:xfrm>
            <a:prstGeom prst="rect">
              <a:avLst/>
            </a:prstGeom>
            <a:ln w="19050">
              <a:solidFill>
                <a:srgbClr val="1A9A94"/>
              </a:solidFill>
            </a:ln>
          </p:spPr>
        </p:pic>
      </p:grpSp>
    </p:spTree>
    <p:extLst>
      <p:ext uri="{BB962C8B-B14F-4D97-AF65-F5344CB8AC3E}">
        <p14:creationId xmlns:p14="http://schemas.microsoft.com/office/powerpoint/2010/main" val="289594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7" y="3746817"/>
            <a:ext cx="615947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5B7C0F70-7C67-4A7E-B394-0C94BFFDA21A}"/>
              </a:ext>
            </a:extLst>
          </p:cNvPr>
          <p:cNvPicPr>
            <a:picLocks noChangeAspect="1"/>
          </p:cNvPicPr>
          <p:nvPr/>
        </p:nvPicPr>
        <p:blipFill>
          <a:blip r:embed="rId3"/>
          <a:stretch>
            <a:fillRect/>
          </a:stretch>
        </p:blipFill>
        <p:spPr>
          <a:xfrm>
            <a:off x="287507" y="1176020"/>
            <a:ext cx="2409500" cy="1805622"/>
          </a:xfrm>
          <a:prstGeom prst="rect">
            <a:avLst/>
          </a:prstGeom>
        </p:spPr>
      </p:pic>
      <p:pic>
        <p:nvPicPr>
          <p:cNvPr id="14" name="図 13">
            <a:extLst>
              <a:ext uri="{FF2B5EF4-FFF2-40B4-BE49-F238E27FC236}">
                <a16:creationId xmlns:a16="http://schemas.microsoft.com/office/drawing/2014/main" id="{67D66E42-D07A-45D6-9534-EF55C7153884}"/>
              </a:ext>
            </a:extLst>
          </p:cNvPr>
          <p:cNvPicPr>
            <a:picLocks noChangeAspect="1"/>
          </p:cNvPicPr>
          <p:nvPr/>
        </p:nvPicPr>
        <p:blipFill>
          <a:blip r:embed="rId4"/>
          <a:stretch>
            <a:fillRect/>
          </a:stretch>
        </p:blipFill>
        <p:spPr>
          <a:xfrm>
            <a:off x="6436736" y="4277592"/>
            <a:ext cx="2430010" cy="1366690"/>
          </a:xfrm>
          <a:prstGeom prst="rect">
            <a:avLst/>
          </a:prstGeom>
        </p:spPr>
      </p:pic>
      <p:sp>
        <p:nvSpPr>
          <p:cNvPr id="11" name="タイトル 1">
            <a:extLst>
              <a:ext uri="{FF2B5EF4-FFF2-40B4-BE49-F238E27FC236}">
                <a16:creationId xmlns:a16="http://schemas.microsoft.com/office/drawing/2014/main" id="{64779461-6EEF-4282-84DC-95993F9B7CFC}"/>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2</a:t>
            </a:r>
            <a:r>
              <a:rPr lang="ja-JP" altLang="en-US" sz="2400" dirty="0"/>
              <a:t>年次</a:t>
            </a:r>
            <a:endParaRPr lang="en-US" altLang="ja-JP" sz="2400" dirty="0"/>
          </a:p>
        </p:txBody>
      </p:sp>
      <p:cxnSp>
        <p:nvCxnSpPr>
          <p:cNvPr id="12" name="直線コネクタ 11">
            <a:extLst>
              <a:ext uri="{FF2B5EF4-FFF2-40B4-BE49-F238E27FC236}">
                <a16:creationId xmlns:a16="http://schemas.microsoft.com/office/drawing/2014/main" id="{A73E77D1-8EAA-4CBB-987E-63E910957677}"/>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405D3C1-AA33-44CC-9E1F-B5D5AC321D78}"/>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1AFE9FE2-CBC5-4B85-9225-9B542661430B}"/>
              </a:ext>
            </a:extLst>
          </p:cNvPr>
          <p:cNvSpPr/>
          <p:nvPr/>
        </p:nvSpPr>
        <p:spPr>
          <a:xfrm>
            <a:off x="2879725" y="1949894"/>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格闘ゲームの基本システムを</a:t>
            </a:r>
            <a:r>
              <a:rPr kumimoji="1" lang="en-US" altLang="ja-JP" dirty="0">
                <a:solidFill>
                  <a:schemeClr val="tx1"/>
                </a:solidFill>
                <a:latin typeface="+mn-ea"/>
              </a:rPr>
              <a:t>C++</a:t>
            </a:r>
            <a:r>
              <a:rPr kumimoji="1" lang="ja-JP" altLang="en-US" dirty="0">
                <a:solidFill>
                  <a:schemeClr val="tx1"/>
                </a:solidFill>
                <a:latin typeface="+mn-ea"/>
              </a:rPr>
              <a:t>で実装する授業で、オブジェクト指向設計の習熟を目標として制作しました。</a:t>
            </a:r>
            <a:endParaRPr kumimoji="1" lang="en-US" altLang="ja-JP" dirty="0">
              <a:solidFill>
                <a:schemeClr val="tx1"/>
              </a:solidFill>
              <a:latin typeface="+mn-ea"/>
            </a:endParaRPr>
          </a:p>
          <a:p>
            <a:pPr algn="just"/>
            <a:r>
              <a:rPr kumimoji="1" lang="en-US" altLang="ja-JP" dirty="0">
                <a:solidFill>
                  <a:schemeClr val="tx1"/>
                </a:solidFill>
                <a:latin typeface="+mn-ea"/>
              </a:rPr>
              <a:t>STL</a:t>
            </a:r>
            <a:r>
              <a:rPr kumimoji="1" lang="ja-JP" altLang="en-US" dirty="0">
                <a:solidFill>
                  <a:schemeClr val="tx1"/>
                </a:solidFill>
                <a:latin typeface="+mn-ea"/>
              </a:rPr>
              <a:t>やラムダ式を用いてコマンド攻撃を実装したり、ヒットストップの実装、敵</a:t>
            </a:r>
            <a:r>
              <a:rPr kumimoji="1" lang="en-US" altLang="ja-JP" dirty="0">
                <a:solidFill>
                  <a:schemeClr val="tx1"/>
                </a:solidFill>
                <a:latin typeface="+mn-ea"/>
              </a:rPr>
              <a:t>AI</a:t>
            </a:r>
            <a:r>
              <a:rPr kumimoji="1" lang="ja-JP" altLang="en-US" dirty="0">
                <a:solidFill>
                  <a:schemeClr val="tx1"/>
                </a:solidFill>
                <a:latin typeface="+mn-ea"/>
              </a:rPr>
              <a:t>の挙動を実装しました。</a:t>
            </a:r>
            <a:endParaRPr kumimoji="1" lang="ja-JP" altLang="en-US" dirty="0">
              <a:solidFill>
                <a:schemeClr val="tx1"/>
              </a:solidFill>
            </a:endParaRPr>
          </a:p>
          <a:p>
            <a:endParaRPr kumimoji="1" lang="en-US" altLang="ja-JP" sz="1600" dirty="0">
              <a:latin typeface="+mn-ea"/>
            </a:endParaRPr>
          </a:p>
          <a:p>
            <a:endParaRPr kumimoji="1" lang="en-US" altLang="ja-JP" sz="1600" dirty="0">
              <a:latin typeface="+mn-ea"/>
            </a:endParaRPr>
          </a:p>
          <a:p>
            <a:endParaRPr kumimoji="1" lang="ja-JP" altLang="en-US" dirty="0"/>
          </a:p>
        </p:txBody>
      </p:sp>
      <p:sp>
        <p:nvSpPr>
          <p:cNvPr id="16" name="正方形/長方形 15">
            <a:extLst>
              <a:ext uri="{FF2B5EF4-FFF2-40B4-BE49-F238E27FC236}">
                <a16:creationId xmlns:a16="http://schemas.microsoft.com/office/drawing/2014/main" id="{CEEF733B-027F-4A9C-9F4E-29598D123049}"/>
              </a:ext>
            </a:extLst>
          </p:cNvPr>
          <p:cNvSpPr/>
          <p:nvPr/>
        </p:nvSpPr>
        <p:spPr>
          <a:xfrm>
            <a:off x="431800" y="4833938"/>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３</a:t>
            </a:r>
            <a:r>
              <a:rPr kumimoji="1" lang="en-US" altLang="ja-JP" dirty="0">
                <a:solidFill>
                  <a:schemeClr val="tx1"/>
                </a:solidFill>
              </a:rPr>
              <a:t>D</a:t>
            </a:r>
            <a:r>
              <a:rPr kumimoji="1" lang="ja-JP" altLang="en-US" dirty="0">
                <a:solidFill>
                  <a:schemeClr val="tx1"/>
                </a:solidFill>
              </a:rPr>
              <a:t>シューティングゲームを作ることが課題で、自機の武装の強度の実装を、</a:t>
            </a:r>
            <a:r>
              <a:rPr kumimoji="1" lang="en-US" altLang="ja-JP" dirty="0">
                <a:solidFill>
                  <a:schemeClr val="tx1"/>
                </a:solidFill>
              </a:rPr>
              <a:t>N</a:t>
            </a:r>
            <a:r>
              <a:rPr kumimoji="1" lang="ja-JP" altLang="en-US" dirty="0">
                <a:solidFill>
                  <a:schemeClr val="tx1"/>
                </a:solidFill>
              </a:rPr>
              <a:t>次ベジェ曲線をつかって軌道をコントロールできるようにして、弾道のポリゴンに生存時間を持たせ、それによる透明度と加算合成処理を実装しました</a:t>
            </a:r>
          </a:p>
        </p:txBody>
      </p:sp>
      <p:sp>
        <p:nvSpPr>
          <p:cNvPr id="17" name="正方形/長方形 16">
            <a:extLst>
              <a:ext uri="{FF2B5EF4-FFF2-40B4-BE49-F238E27FC236}">
                <a16:creationId xmlns:a16="http://schemas.microsoft.com/office/drawing/2014/main" id="{50FFE9FB-4E51-423E-BE79-34A2D60687A4}"/>
              </a:ext>
            </a:extLst>
          </p:cNvPr>
          <p:cNvSpPr/>
          <p:nvPr/>
        </p:nvSpPr>
        <p:spPr>
          <a:xfrm>
            <a:off x="2987675" y="1016000"/>
            <a:ext cx="3200915"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dirty="0">
              <a:latin typeface="+mn-ea"/>
            </a:endParaRPr>
          </a:p>
        </p:txBody>
      </p:sp>
      <p:sp>
        <p:nvSpPr>
          <p:cNvPr id="18" name="正方形/長方形 17">
            <a:extLst>
              <a:ext uri="{FF2B5EF4-FFF2-40B4-BE49-F238E27FC236}">
                <a16:creationId xmlns:a16="http://schemas.microsoft.com/office/drawing/2014/main" id="{F78126F5-10A7-42C7-94E7-9D74225678FC}"/>
              </a:ext>
            </a:extLst>
          </p:cNvPr>
          <p:cNvSpPr/>
          <p:nvPr/>
        </p:nvSpPr>
        <p:spPr>
          <a:xfrm>
            <a:off x="539750" y="3897313"/>
            <a:ext cx="3200915"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dirty="0">
              <a:latin typeface="+mn-ea"/>
            </a:endParaRPr>
          </a:p>
        </p:txBody>
      </p:sp>
      <p:grpSp>
        <p:nvGrpSpPr>
          <p:cNvPr id="19" name="グループ化 18">
            <a:extLst>
              <a:ext uri="{FF2B5EF4-FFF2-40B4-BE49-F238E27FC236}">
                <a16:creationId xmlns:a16="http://schemas.microsoft.com/office/drawing/2014/main" id="{F8177084-7108-404C-950F-D2C809D22012}"/>
              </a:ext>
            </a:extLst>
          </p:cNvPr>
          <p:cNvGrpSpPr/>
          <p:nvPr/>
        </p:nvGrpSpPr>
        <p:grpSpPr>
          <a:xfrm>
            <a:off x="2879725" y="1016000"/>
            <a:ext cx="3394955" cy="811753"/>
            <a:chOff x="2887981" y="1016000"/>
            <a:chExt cx="3394955" cy="811753"/>
          </a:xfrm>
        </p:grpSpPr>
        <p:sp>
          <p:nvSpPr>
            <p:cNvPr id="20" name="正方形/長方形 19">
              <a:extLst>
                <a:ext uri="{FF2B5EF4-FFF2-40B4-BE49-F238E27FC236}">
                  <a16:creationId xmlns:a16="http://schemas.microsoft.com/office/drawing/2014/main" id="{3AF3FC69-5CC5-46F9-B718-1D7984D2AD04}"/>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1" name="正方形/長方形 20">
              <a:extLst>
                <a:ext uri="{FF2B5EF4-FFF2-40B4-BE49-F238E27FC236}">
                  <a16:creationId xmlns:a16="http://schemas.microsoft.com/office/drawing/2014/main" id="{B558CB5F-E225-4BFF-B99F-1A75DDE8DBEF}"/>
                </a:ext>
              </a:extLst>
            </p:cNvPr>
            <p:cNvSpPr/>
            <p:nvPr/>
          </p:nvSpPr>
          <p:spPr>
            <a:xfrm>
              <a:off x="4242309" y="1016000"/>
              <a:ext cx="204062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2</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grpSp>
        <p:nvGrpSpPr>
          <p:cNvPr id="22" name="グループ化 21">
            <a:extLst>
              <a:ext uri="{FF2B5EF4-FFF2-40B4-BE49-F238E27FC236}">
                <a16:creationId xmlns:a16="http://schemas.microsoft.com/office/drawing/2014/main" id="{8F0388D3-E24A-461E-9DE3-ABDAD144A8E9}"/>
              </a:ext>
            </a:extLst>
          </p:cNvPr>
          <p:cNvGrpSpPr/>
          <p:nvPr/>
        </p:nvGrpSpPr>
        <p:grpSpPr>
          <a:xfrm>
            <a:off x="431164" y="3896052"/>
            <a:ext cx="3978785" cy="811753"/>
            <a:chOff x="2887981" y="1016000"/>
            <a:chExt cx="3978785" cy="811753"/>
          </a:xfrm>
        </p:grpSpPr>
        <p:sp>
          <p:nvSpPr>
            <p:cNvPr id="23" name="正方形/長方形 22">
              <a:extLst>
                <a:ext uri="{FF2B5EF4-FFF2-40B4-BE49-F238E27FC236}">
                  <a16:creationId xmlns:a16="http://schemas.microsoft.com/office/drawing/2014/main" id="{52F89238-2826-4E88-9F6C-74CBFF69896E}"/>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4" name="正方形/長方形 23">
              <a:extLst>
                <a:ext uri="{FF2B5EF4-FFF2-40B4-BE49-F238E27FC236}">
                  <a16:creationId xmlns:a16="http://schemas.microsoft.com/office/drawing/2014/main" id="{C4CB66F0-8C27-4170-B891-FAD6CD004EAE}"/>
                </a:ext>
              </a:extLst>
            </p:cNvPr>
            <p:cNvSpPr/>
            <p:nvPr/>
          </p:nvSpPr>
          <p:spPr>
            <a:xfrm>
              <a:off x="4242309" y="1016000"/>
              <a:ext cx="262445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2</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spTree>
    <p:extLst>
      <p:ext uri="{BB962C8B-B14F-4D97-AF65-F5344CB8AC3E}">
        <p14:creationId xmlns:p14="http://schemas.microsoft.com/office/powerpoint/2010/main" val="140279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6" y="864711"/>
            <a:ext cx="6159485"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7" y="3746817"/>
            <a:ext cx="6159475"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solidFill>
                <a:schemeClr val="tx1"/>
              </a:solidFill>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F840545E-D3F7-401D-97AF-58D3E36982CA}"/>
              </a:ext>
            </a:extLst>
          </p:cNvPr>
          <p:cNvPicPr>
            <a:picLocks noChangeAspect="1"/>
          </p:cNvPicPr>
          <p:nvPr/>
        </p:nvPicPr>
        <p:blipFill rotWithShape="1">
          <a:blip r:embed="rId3"/>
          <a:srcRect t="3546"/>
          <a:stretch/>
        </p:blipFill>
        <p:spPr>
          <a:xfrm>
            <a:off x="6436736" y="4244341"/>
            <a:ext cx="2430001" cy="1433192"/>
          </a:xfrm>
          <a:prstGeom prst="rect">
            <a:avLst/>
          </a:prstGeom>
        </p:spPr>
      </p:pic>
      <p:sp>
        <p:nvSpPr>
          <p:cNvPr id="13" name="タイトル 1">
            <a:extLst>
              <a:ext uri="{FF2B5EF4-FFF2-40B4-BE49-F238E27FC236}">
                <a16:creationId xmlns:a16="http://schemas.microsoft.com/office/drawing/2014/main" id="{6D962C46-90D6-4FB9-A4DB-A0CA6155E3EC}"/>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2</a:t>
            </a:r>
            <a:r>
              <a:rPr lang="ja-JP" altLang="en-US" sz="2400" dirty="0"/>
              <a:t>年次</a:t>
            </a:r>
            <a:endParaRPr lang="en-US" altLang="ja-JP" sz="2400" dirty="0"/>
          </a:p>
        </p:txBody>
      </p:sp>
      <p:cxnSp>
        <p:nvCxnSpPr>
          <p:cNvPr id="14" name="直線コネクタ 13">
            <a:extLst>
              <a:ext uri="{FF2B5EF4-FFF2-40B4-BE49-F238E27FC236}">
                <a16:creationId xmlns:a16="http://schemas.microsoft.com/office/drawing/2014/main" id="{C73316E4-DC0D-4CCC-995B-8B7C4C974C7A}"/>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99C9B31-0B81-4D86-8ACF-26A9541A0862}"/>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08C5B357-DD73-40AA-800A-79198849111B}"/>
              </a:ext>
            </a:extLst>
          </p:cNvPr>
          <p:cNvSpPr/>
          <p:nvPr/>
        </p:nvSpPr>
        <p:spPr>
          <a:xfrm>
            <a:off x="2987675" y="1954688"/>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初めてローレベルなグラフィクス</a:t>
            </a:r>
            <a:r>
              <a:rPr kumimoji="1" lang="en-US" altLang="ja-JP" dirty="0">
                <a:solidFill>
                  <a:schemeClr val="tx1"/>
                </a:solidFill>
                <a:latin typeface="+mn-ea"/>
              </a:rPr>
              <a:t>API</a:t>
            </a:r>
            <a:r>
              <a:rPr kumimoji="1" lang="ja-JP" altLang="en-US" dirty="0">
                <a:solidFill>
                  <a:schemeClr val="tx1"/>
                </a:solidFill>
                <a:latin typeface="+mn-ea"/>
              </a:rPr>
              <a:t>を用いた授業で、リファレンスの英語を読み解いて基本戦略を把握するのに苦労しました。モデルのスキニング、シャドウマップ、テクスチャマッピングを実装しました。</a:t>
            </a:r>
          </a:p>
          <a:p>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endParaRPr kumimoji="1" lang="ja-JP" altLang="en-US" dirty="0"/>
          </a:p>
        </p:txBody>
      </p:sp>
      <p:sp>
        <p:nvSpPr>
          <p:cNvPr id="17" name="正方形/長方形 16">
            <a:extLst>
              <a:ext uri="{FF2B5EF4-FFF2-40B4-BE49-F238E27FC236}">
                <a16:creationId xmlns:a16="http://schemas.microsoft.com/office/drawing/2014/main" id="{3B288B11-80A7-42FE-B529-CDAEC81A7E36}"/>
              </a:ext>
            </a:extLst>
          </p:cNvPr>
          <p:cNvSpPr/>
          <p:nvPr/>
        </p:nvSpPr>
        <p:spPr>
          <a:xfrm>
            <a:off x="431800" y="4833938"/>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チームで一本のゲームを作る課題でした。自機を引っ張って飛ばして上を目指すゲームです。自機専用のシェーダーや</a:t>
            </a:r>
            <a:r>
              <a:rPr kumimoji="1" lang="en-US" altLang="ja-JP" dirty="0">
                <a:solidFill>
                  <a:schemeClr val="tx1"/>
                </a:solidFill>
                <a:latin typeface="+mn-ea"/>
              </a:rPr>
              <a:t>UI</a:t>
            </a:r>
            <a:r>
              <a:rPr kumimoji="1" lang="ja-JP" altLang="en-US" dirty="0" err="1">
                <a:solidFill>
                  <a:schemeClr val="tx1"/>
                </a:solidFill>
                <a:latin typeface="+mn-ea"/>
              </a:rPr>
              <a:t>、</a:t>
            </a:r>
            <a:r>
              <a:rPr kumimoji="1" lang="ja-JP" altLang="en-US" dirty="0">
                <a:solidFill>
                  <a:schemeClr val="tx1"/>
                </a:solidFill>
                <a:latin typeface="+mn-ea"/>
              </a:rPr>
              <a:t>タイトルシーン全般のスクリプトを担当しました。</a:t>
            </a:r>
            <a:endParaRPr kumimoji="1" lang="ja-JP" altLang="en-US" dirty="0">
              <a:solidFill>
                <a:schemeClr val="tx1"/>
              </a:solidFill>
            </a:endParaRPr>
          </a:p>
        </p:txBody>
      </p:sp>
      <p:sp>
        <p:nvSpPr>
          <p:cNvPr id="18" name="正方形/長方形 17">
            <a:extLst>
              <a:ext uri="{FF2B5EF4-FFF2-40B4-BE49-F238E27FC236}">
                <a16:creationId xmlns:a16="http://schemas.microsoft.com/office/drawing/2014/main" id="{211F6ABB-297B-4F11-843F-DDB0633E82D2}"/>
              </a:ext>
            </a:extLst>
          </p:cNvPr>
          <p:cNvSpPr/>
          <p:nvPr/>
        </p:nvSpPr>
        <p:spPr>
          <a:xfrm>
            <a:off x="2987675" y="1016000"/>
            <a:ext cx="3200915"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dirty="0">
              <a:latin typeface="+mn-ea"/>
            </a:endParaRPr>
          </a:p>
        </p:txBody>
      </p:sp>
      <p:grpSp>
        <p:nvGrpSpPr>
          <p:cNvPr id="20" name="グループ化 19">
            <a:extLst>
              <a:ext uri="{FF2B5EF4-FFF2-40B4-BE49-F238E27FC236}">
                <a16:creationId xmlns:a16="http://schemas.microsoft.com/office/drawing/2014/main" id="{F8950F68-0265-4411-BAED-E1C1804E5658}"/>
              </a:ext>
            </a:extLst>
          </p:cNvPr>
          <p:cNvGrpSpPr/>
          <p:nvPr/>
        </p:nvGrpSpPr>
        <p:grpSpPr>
          <a:xfrm>
            <a:off x="2879725" y="1016000"/>
            <a:ext cx="3366963" cy="811753"/>
            <a:chOff x="2887981" y="1016000"/>
            <a:chExt cx="3366963" cy="811753"/>
          </a:xfrm>
        </p:grpSpPr>
        <p:sp>
          <p:nvSpPr>
            <p:cNvPr id="21" name="正方形/長方形 20">
              <a:extLst>
                <a:ext uri="{FF2B5EF4-FFF2-40B4-BE49-F238E27FC236}">
                  <a16:creationId xmlns:a16="http://schemas.microsoft.com/office/drawing/2014/main" id="{CA375903-5547-4B03-9D9E-45C84B48602A}"/>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a:t>
              </a:r>
              <a:r>
                <a:rPr kumimoji="1" lang="en-US" altLang="ja-JP" dirty="0">
                  <a:solidFill>
                    <a:schemeClr val="tx1"/>
                  </a:solidFill>
                  <a:latin typeface="+mn-ea"/>
                </a:rPr>
                <a:t>API</a:t>
              </a:r>
            </a:p>
          </p:txBody>
        </p:sp>
        <p:sp>
          <p:nvSpPr>
            <p:cNvPr id="22" name="正方形/長方形 21">
              <a:extLst>
                <a:ext uri="{FF2B5EF4-FFF2-40B4-BE49-F238E27FC236}">
                  <a16:creationId xmlns:a16="http://schemas.microsoft.com/office/drawing/2014/main" id="{07E19825-3A10-431D-B6FB-DF45BF8E2982}"/>
                </a:ext>
              </a:extLst>
            </p:cNvPr>
            <p:cNvSpPr/>
            <p:nvPr/>
          </p:nvSpPr>
          <p:spPr>
            <a:xfrm>
              <a:off x="4242310" y="1016000"/>
              <a:ext cx="2012634"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2</a:t>
              </a:r>
              <a:r>
                <a:rPr kumimoji="1" lang="ja-JP" altLang="en-US" dirty="0">
                  <a:solidFill>
                    <a:schemeClr val="tx1"/>
                  </a:solidFill>
                  <a:latin typeface="+mn-ea"/>
                </a:rPr>
                <a:t>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r>
                <a:rPr kumimoji="1" lang="ja-JP" altLang="en-US" dirty="0">
                  <a:solidFill>
                    <a:schemeClr val="tx1"/>
                  </a:solidFill>
                  <a:latin typeface="+mn-ea"/>
                </a:rPr>
                <a:t>・</a:t>
              </a:r>
              <a:r>
                <a:rPr kumimoji="1" lang="en-US" altLang="ja-JP" dirty="0">
                  <a:solidFill>
                    <a:schemeClr val="tx1"/>
                  </a:solidFill>
                  <a:latin typeface="+mn-ea"/>
                </a:rPr>
                <a:t>HLSL</a:t>
              </a:r>
            </a:p>
            <a:p>
              <a:r>
                <a:rPr kumimoji="1" lang="ja-JP" altLang="en-US" dirty="0">
                  <a:solidFill>
                    <a:schemeClr val="tx1"/>
                  </a:solidFill>
                  <a:latin typeface="+mn-ea"/>
                </a:rPr>
                <a:t>：</a:t>
              </a:r>
              <a:r>
                <a:rPr kumimoji="1" lang="en-US" altLang="ja-JP" dirty="0">
                  <a:solidFill>
                    <a:schemeClr val="tx1"/>
                  </a:solidFill>
                  <a:latin typeface="+mn-ea"/>
                </a:rPr>
                <a:t>DirectX12</a:t>
              </a:r>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CF4EA803-3033-4A74-82F9-264BCCF3A70D}"/>
              </a:ext>
            </a:extLst>
          </p:cNvPr>
          <p:cNvGrpSpPr/>
          <p:nvPr/>
        </p:nvGrpSpPr>
        <p:grpSpPr>
          <a:xfrm>
            <a:off x="431164" y="3896052"/>
            <a:ext cx="3978785" cy="811753"/>
            <a:chOff x="2887981" y="1016000"/>
            <a:chExt cx="3978785" cy="811753"/>
          </a:xfrm>
        </p:grpSpPr>
        <p:sp>
          <p:nvSpPr>
            <p:cNvPr id="24" name="正方形/長方形 23">
              <a:extLst>
                <a:ext uri="{FF2B5EF4-FFF2-40B4-BE49-F238E27FC236}">
                  <a16:creationId xmlns:a16="http://schemas.microsoft.com/office/drawing/2014/main" id="{B1CED387-CF5B-4380-A9FF-EF086DA3B2EE}"/>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使用エンジン</a:t>
              </a:r>
              <a:endParaRPr kumimoji="1" lang="en-US" altLang="ja-JP" dirty="0">
                <a:solidFill>
                  <a:schemeClr val="tx1"/>
                </a:solidFill>
                <a:latin typeface="+mn-ea"/>
              </a:endParaRPr>
            </a:p>
          </p:txBody>
        </p:sp>
        <p:sp>
          <p:nvSpPr>
            <p:cNvPr id="25" name="正方形/長方形 24">
              <a:extLst>
                <a:ext uri="{FF2B5EF4-FFF2-40B4-BE49-F238E27FC236}">
                  <a16:creationId xmlns:a16="http://schemas.microsoft.com/office/drawing/2014/main" id="{A44CD3BB-F735-48B2-89B4-3D0FD70F266F}"/>
                </a:ext>
              </a:extLst>
            </p:cNvPr>
            <p:cNvSpPr/>
            <p:nvPr/>
          </p:nvSpPr>
          <p:spPr>
            <a:xfrm>
              <a:off x="4242309" y="1016000"/>
              <a:ext cx="2624457"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2</a:t>
              </a:r>
              <a:r>
                <a:rPr kumimoji="1" lang="ja-JP" altLang="en-US" dirty="0">
                  <a:solidFill>
                    <a:schemeClr val="tx1"/>
                  </a:solidFill>
                  <a:latin typeface="+mn-ea"/>
                </a:rPr>
                <a:t>年後期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Unity</a:t>
              </a:r>
              <a:endParaRPr kumimoji="1" lang="ja-JP" altLang="en-US" dirty="0">
                <a:solidFill>
                  <a:schemeClr val="tx1"/>
                </a:solidFill>
              </a:endParaRPr>
            </a:p>
          </p:txBody>
        </p:sp>
      </p:grpSp>
      <p:pic>
        <p:nvPicPr>
          <p:cNvPr id="3" name="図 2">
            <a:extLst>
              <a:ext uri="{FF2B5EF4-FFF2-40B4-BE49-F238E27FC236}">
                <a16:creationId xmlns:a16="http://schemas.microsoft.com/office/drawing/2014/main" id="{F91A402D-AFC0-4350-B10D-0B341BB3E53E}"/>
              </a:ext>
            </a:extLst>
          </p:cNvPr>
          <p:cNvPicPr>
            <a:picLocks noChangeAspect="1"/>
          </p:cNvPicPr>
          <p:nvPr/>
        </p:nvPicPr>
        <p:blipFill>
          <a:blip r:embed="rId4"/>
          <a:stretch>
            <a:fillRect/>
          </a:stretch>
        </p:blipFill>
        <p:spPr>
          <a:xfrm>
            <a:off x="309043" y="1417320"/>
            <a:ext cx="2366428" cy="1329146"/>
          </a:xfrm>
          <a:prstGeom prst="rect">
            <a:avLst/>
          </a:prstGeom>
        </p:spPr>
      </p:pic>
    </p:spTree>
    <p:extLst>
      <p:ext uri="{BB962C8B-B14F-4D97-AF65-F5344CB8AC3E}">
        <p14:creationId xmlns:p14="http://schemas.microsoft.com/office/powerpoint/2010/main" val="408795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7"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7" name="正方形/長方形 6">
            <a:extLst>
              <a:ext uri="{FF2B5EF4-FFF2-40B4-BE49-F238E27FC236}">
                <a16:creationId xmlns:a16="http://schemas.microsoft.com/office/drawing/2014/main" id="{12823668-2D72-4E31-980F-9A2A76DE0214}"/>
              </a:ext>
            </a:extLst>
          </p:cNvPr>
          <p:cNvSpPr/>
          <p:nvPr/>
        </p:nvSpPr>
        <p:spPr>
          <a:xfrm>
            <a:off x="277257" y="3746817"/>
            <a:ext cx="6157643"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solidFill>
                <a:schemeClr val="tx1"/>
              </a:solidFill>
              <a:latin typeface="+mn-ea"/>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1B680A0-D5D7-4C46-B6E8-79A6DCA11E37}"/>
              </a:ext>
            </a:extLst>
          </p:cNvPr>
          <p:cNvSpPr/>
          <p:nvPr/>
        </p:nvSpPr>
        <p:spPr>
          <a:xfrm>
            <a:off x="6436741" y="3746817"/>
            <a:ext cx="2430000" cy="24282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BDD4995B-B34C-4C2A-B1B1-C8FBD1024F4B}"/>
              </a:ext>
            </a:extLst>
          </p:cNvPr>
          <p:cNvPicPr>
            <a:picLocks noChangeAspect="1"/>
          </p:cNvPicPr>
          <p:nvPr/>
        </p:nvPicPr>
        <p:blipFill>
          <a:blip r:embed="rId3"/>
          <a:stretch>
            <a:fillRect/>
          </a:stretch>
        </p:blipFill>
        <p:spPr>
          <a:xfrm>
            <a:off x="277257" y="1370291"/>
            <a:ext cx="2430000" cy="1417080"/>
          </a:xfrm>
          <a:prstGeom prst="rect">
            <a:avLst/>
          </a:prstGeom>
        </p:spPr>
      </p:pic>
      <p:pic>
        <p:nvPicPr>
          <p:cNvPr id="17" name="図 16">
            <a:extLst>
              <a:ext uri="{FF2B5EF4-FFF2-40B4-BE49-F238E27FC236}">
                <a16:creationId xmlns:a16="http://schemas.microsoft.com/office/drawing/2014/main" id="{E57F077A-B4A4-4D8D-956D-FB0536CEDD6B}"/>
              </a:ext>
            </a:extLst>
          </p:cNvPr>
          <p:cNvPicPr>
            <a:picLocks noChangeAspect="1"/>
          </p:cNvPicPr>
          <p:nvPr/>
        </p:nvPicPr>
        <p:blipFill>
          <a:blip r:embed="rId4"/>
          <a:stretch>
            <a:fillRect/>
          </a:stretch>
        </p:blipFill>
        <p:spPr>
          <a:xfrm>
            <a:off x="6438582" y="4278630"/>
            <a:ext cx="2426318" cy="1364614"/>
          </a:xfrm>
          <a:prstGeom prst="rect">
            <a:avLst/>
          </a:prstGeom>
        </p:spPr>
      </p:pic>
      <p:sp>
        <p:nvSpPr>
          <p:cNvPr id="11" name="タイトル 1">
            <a:extLst>
              <a:ext uri="{FF2B5EF4-FFF2-40B4-BE49-F238E27FC236}">
                <a16:creationId xmlns:a16="http://schemas.microsoft.com/office/drawing/2014/main" id="{48F62FFC-3F4B-4FC7-8E0A-CA029DEFF714}"/>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3</a:t>
            </a:r>
            <a:r>
              <a:rPr lang="ja-JP" altLang="en-US" sz="2400" dirty="0"/>
              <a:t>年次</a:t>
            </a:r>
            <a:endParaRPr lang="en-US" altLang="ja-JP" sz="2400" dirty="0"/>
          </a:p>
        </p:txBody>
      </p:sp>
      <p:cxnSp>
        <p:nvCxnSpPr>
          <p:cNvPr id="12" name="直線コネクタ 11">
            <a:extLst>
              <a:ext uri="{FF2B5EF4-FFF2-40B4-BE49-F238E27FC236}">
                <a16:creationId xmlns:a16="http://schemas.microsoft.com/office/drawing/2014/main" id="{03DBC222-E485-4E5C-A493-3CE3ABAD0BFB}"/>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B6CF8DD-82A9-4406-9808-2503A1C8A070}"/>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9BC90B2-082C-495E-8F73-E141A0EA769B}"/>
              </a:ext>
            </a:extLst>
          </p:cNvPr>
          <p:cNvSpPr/>
          <p:nvPr/>
        </p:nvSpPr>
        <p:spPr>
          <a:xfrm>
            <a:off x="2879725" y="1954530"/>
            <a:ext cx="5760720" cy="1250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latin typeface="+mn-ea"/>
              </a:rPr>
              <a:t>一年前の格闘ゲームのおさらいとして制作しました。一年前と違い、画面スクロールやステージギミック等のオブジェクトを実装しました。</a:t>
            </a:r>
            <a:endParaRPr kumimoji="1" lang="en-US" altLang="ja-JP" sz="1600" dirty="0">
              <a:solidFill>
                <a:schemeClr val="tx1"/>
              </a:solidFill>
              <a:latin typeface="+mn-ea"/>
            </a:endParaRPr>
          </a:p>
          <a:p>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endParaRPr kumimoji="1" lang="ja-JP" altLang="en-US" dirty="0"/>
          </a:p>
        </p:txBody>
      </p:sp>
      <p:sp>
        <p:nvSpPr>
          <p:cNvPr id="16" name="正方形/長方形 15">
            <a:extLst>
              <a:ext uri="{FF2B5EF4-FFF2-40B4-BE49-F238E27FC236}">
                <a16:creationId xmlns:a16="http://schemas.microsoft.com/office/drawing/2014/main" id="{C1B81307-0FFD-42C1-8E78-3040FC8BC243}"/>
              </a:ext>
            </a:extLst>
          </p:cNvPr>
          <p:cNvSpPr/>
          <p:nvPr/>
        </p:nvSpPr>
        <p:spPr>
          <a:xfrm>
            <a:off x="431800" y="5077384"/>
            <a:ext cx="5760720" cy="1018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600" dirty="0">
                <a:solidFill>
                  <a:schemeClr val="tx1"/>
                </a:solidFill>
                <a:latin typeface="+mn-ea"/>
              </a:rPr>
              <a:t>床面にそって回転するキューブを実装することが課題でした。</a:t>
            </a:r>
            <a:endParaRPr kumimoji="1" lang="en-US" altLang="ja-JP" sz="1600" dirty="0">
              <a:solidFill>
                <a:schemeClr val="tx1"/>
              </a:solidFill>
              <a:latin typeface="+mn-ea"/>
            </a:endParaRPr>
          </a:p>
          <a:p>
            <a:pPr algn="just"/>
            <a:r>
              <a:rPr kumimoji="1" lang="ja-JP" altLang="en-US" sz="1600" dirty="0">
                <a:solidFill>
                  <a:schemeClr val="tx1"/>
                </a:solidFill>
                <a:latin typeface="+mn-ea"/>
              </a:rPr>
              <a:t>数学的知識の補完として、２～４次元ベクトル、行列、正規直行基底、</a:t>
            </a:r>
            <a:r>
              <a:rPr kumimoji="1" lang="en-US" altLang="ja-JP" sz="1600" dirty="0">
                <a:solidFill>
                  <a:schemeClr val="tx1"/>
                </a:solidFill>
                <a:latin typeface="+mn-ea"/>
              </a:rPr>
              <a:t>Quaternion</a:t>
            </a:r>
            <a:r>
              <a:rPr kumimoji="1" lang="ja-JP" altLang="en-US" sz="1600" dirty="0">
                <a:solidFill>
                  <a:schemeClr val="tx1"/>
                </a:solidFill>
                <a:latin typeface="+mn-ea"/>
              </a:rPr>
              <a:t>と、それらのサポート関数の実装を行い、それらを用いてオブジェクトの回転等を実行できるようにしました。</a:t>
            </a:r>
            <a:endParaRPr kumimoji="1" lang="en-US" altLang="ja-JP" sz="1600" dirty="0">
              <a:solidFill>
                <a:schemeClr val="tx1"/>
              </a:solidFill>
              <a:latin typeface="+mn-ea"/>
            </a:endParaRPr>
          </a:p>
        </p:txBody>
      </p:sp>
      <p:sp>
        <p:nvSpPr>
          <p:cNvPr id="18" name="正方形/長方形 17">
            <a:extLst>
              <a:ext uri="{FF2B5EF4-FFF2-40B4-BE49-F238E27FC236}">
                <a16:creationId xmlns:a16="http://schemas.microsoft.com/office/drawing/2014/main" id="{C3A5090E-EA34-469B-870D-2A635A66BAC0}"/>
              </a:ext>
            </a:extLst>
          </p:cNvPr>
          <p:cNvSpPr/>
          <p:nvPr/>
        </p:nvSpPr>
        <p:spPr>
          <a:xfrm>
            <a:off x="2987675" y="1016000"/>
            <a:ext cx="3200915"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dirty="0">
              <a:latin typeface="+mn-ea"/>
            </a:endParaRPr>
          </a:p>
        </p:txBody>
      </p:sp>
      <p:sp>
        <p:nvSpPr>
          <p:cNvPr id="19" name="正方形/長方形 18">
            <a:extLst>
              <a:ext uri="{FF2B5EF4-FFF2-40B4-BE49-F238E27FC236}">
                <a16:creationId xmlns:a16="http://schemas.microsoft.com/office/drawing/2014/main" id="{C111E0F8-C3D3-4E1D-ADA5-46020F685072}"/>
              </a:ext>
            </a:extLst>
          </p:cNvPr>
          <p:cNvSpPr/>
          <p:nvPr/>
        </p:nvSpPr>
        <p:spPr>
          <a:xfrm>
            <a:off x="539750" y="3878779"/>
            <a:ext cx="4412229" cy="1120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600" dirty="0">
              <a:solidFill>
                <a:schemeClr val="tx1"/>
              </a:solidFill>
              <a:latin typeface="+mn-ea"/>
            </a:endParaRPr>
          </a:p>
        </p:txBody>
      </p:sp>
      <p:grpSp>
        <p:nvGrpSpPr>
          <p:cNvPr id="20" name="グループ化 19">
            <a:extLst>
              <a:ext uri="{FF2B5EF4-FFF2-40B4-BE49-F238E27FC236}">
                <a16:creationId xmlns:a16="http://schemas.microsoft.com/office/drawing/2014/main" id="{7A43653E-943A-4A79-8741-6FA785A1F40C}"/>
              </a:ext>
            </a:extLst>
          </p:cNvPr>
          <p:cNvGrpSpPr/>
          <p:nvPr/>
        </p:nvGrpSpPr>
        <p:grpSpPr>
          <a:xfrm>
            <a:off x="2879725" y="1016000"/>
            <a:ext cx="3366963" cy="811753"/>
            <a:chOff x="2887981" y="1016000"/>
            <a:chExt cx="3366963" cy="811753"/>
          </a:xfrm>
        </p:grpSpPr>
        <p:sp>
          <p:nvSpPr>
            <p:cNvPr id="21" name="正方形/長方形 20">
              <a:extLst>
                <a:ext uri="{FF2B5EF4-FFF2-40B4-BE49-F238E27FC236}">
                  <a16:creationId xmlns:a16="http://schemas.microsoft.com/office/drawing/2014/main" id="{D2726B4C-A7F2-4D42-B070-5BD674685FE3}"/>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2" name="正方形/長方形 21">
              <a:extLst>
                <a:ext uri="{FF2B5EF4-FFF2-40B4-BE49-F238E27FC236}">
                  <a16:creationId xmlns:a16="http://schemas.microsoft.com/office/drawing/2014/main" id="{C2BAB3EB-B622-40EA-9ACA-2CECDB7BC4D6}"/>
                </a:ext>
              </a:extLst>
            </p:cNvPr>
            <p:cNvSpPr/>
            <p:nvPr/>
          </p:nvSpPr>
          <p:spPr>
            <a:xfrm>
              <a:off x="4242310" y="1016000"/>
              <a:ext cx="2012634"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3</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p>
            <a:p>
              <a:r>
                <a:rPr kumimoji="1" lang="ja-JP" altLang="en-US" dirty="0">
                  <a:solidFill>
                    <a:schemeClr val="tx1"/>
                  </a:solidFill>
                  <a:latin typeface="+mn-ea"/>
                </a:rPr>
                <a:t>：</a:t>
              </a:r>
              <a:r>
                <a:rPr kumimoji="1" lang="en-US" altLang="ja-JP" dirty="0">
                  <a:solidFill>
                    <a:schemeClr val="tx1"/>
                  </a:solidFill>
                  <a:latin typeface="+mn-ea"/>
                </a:rPr>
                <a:t>DX</a:t>
              </a:r>
              <a:r>
                <a:rPr kumimoji="1" lang="ja-JP" altLang="en-US" dirty="0">
                  <a:solidFill>
                    <a:schemeClr val="tx1"/>
                  </a:solidFill>
                  <a:latin typeface="+mn-ea"/>
                </a:rPr>
                <a:t>ライブラリ</a:t>
              </a:r>
              <a:endParaRPr kumimoji="1" lang="ja-JP" altLang="en-US" dirty="0">
                <a:solidFill>
                  <a:schemeClr val="tx1"/>
                </a:solidFill>
              </a:endParaRPr>
            </a:p>
          </p:txBody>
        </p:sp>
      </p:grpSp>
      <p:grpSp>
        <p:nvGrpSpPr>
          <p:cNvPr id="23" name="グループ化 22">
            <a:extLst>
              <a:ext uri="{FF2B5EF4-FFF2-40B4-BE49-F238E27FC236}">
                <a16:creationId xmlns:a16="http://schemas.microsoft.com/office/drawing/2014/main" id="{718D035D-0D81-48DA-9876-3BE32F7265CA}"/>
              </a:ext>
            </a:extLst>
          </p:cNvPr>
          <p:cNvGrpSpPr/>
          <p:nvPr/>
        </p:nvGrpSpPr>
        <p:grpSpPr>
          <a:xfrm>
            <a:off x="431800" y="3889693"/>
            <a:ext cx="3978149" cy="1102984"/>
            <a:chOff x="2880361" y="1010392"/>
            <a:chExt cx="3978149" cy="811753"/>
          </a:xfrm>
        </p:grpSpPr>
        <p:sp>
          <p:nvSpPr>
            <p:cNvPr id="24" name="正方形/長方形 23">
              <a:extLst>
                <a:ext uri="{FF2B5EF4-FFF2-40B4-BE49-F238E27FC236}">
                  <a16:creationId xmlns:a16="http://schemas.microsoft.com/office/drawing/2014/main" id="{9A8F3AB4-7CD9-4ED7-978C-7526DC52012B}"/>
                </a:ext>
              </a:extLst>
            </p:cNvPr>
            <p:cNvSpPr/>
            <p:nvPr/>
          </p:nvSpPr>
          <p:spPr>
            <a:xfrm>
              <a:off x="2880361" y="1010392"/>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a:t>
              </a:r>
              <a:r>
                <a:rPr kumimoji="1" lang="en-US" altLang="ja-JP" dirty="0">
                  <a:solidFill>
                    <a:schemeClr val="tx1"/>
                  </a:solidFill>
                  <a:latin typeface="+mn-ea"/>
                </a:rPr>
                <a:t>API</a:t>
              </a: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25" name="正方形/長方形 24">
              <a:extLst>
                <a:ext uri="{FF2B5EF4-FFF2-40B4-BE49-F238E27FC236}">
                  <a16:creationId xmlns:a16="http://schemas.microsoft.com/office/drawing/2014/main" id="{07B16B2C-B4CC-4267-9E92-6F7D8534ADE3}"/>
                </a:ext>
              </a:extLst>
            </p:cNvPr>
            <p:cNvSpPr/>
            <p:nvPr/>
          </p:nvSpPr>
          <p:spPr>
            <a:xfrm>
              <a:off x="4234689" y="1010392"/>
              <a:ext cx="2623821"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3</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r>
                <a:rPr kumimoji="1" lang="ja-JP" altLang="en-US" dirty="0">
                  <a:solidFill>
                    <a:schemeClr val="tx1"/>
                  </a:solidFill>
                  <a:latin typeface="+mn-ea"/>
                </a:rPr>
                <a:t>・</a:t>
              </a:r>
              <a:r>
                <a:rPr kumimoji="1" lang="en-US" altLang="ja-JP" dirty="0">
                  <a:solidFill>
                    <a:schemeClr val="tx1"/>
                  </a:solidFill>
                  <a:latin typeface="+mn-ea"/>
                </a:rPr>
                <a:t>HLSL</a:t>
              </a:r>
            </a:p>
            <a:p>
              <a:r>
                <a:rPr kumimoji="1" lang="ja-JP" altLang="en-US" dirty="0">
                  <a:solidFill>
                    <a:schemeClr val="tx1"/>
                  </a:solidFill>
                  <a:latin typeface="+mn-ea"/>
                </a:rPr>
                <a:t>：</a:t>
              </a:r>
              <a:r>
                <a:rPr kumimoji="1" lang="en-US" altLang="ja-JP" dirty="0">
                  <a:solidFill>
                    <a:schemeClr val="tx1"/>
                  </a:solidFill>
                  <a:latin typeface="+mn-ea"/>
                </a:rPr>
                <a:t>DirectX12</a:t>
              </a:r>
            </a:p>
            <a:p>
              <a:r>
                <a:rPr kumimoji="1" lang="ja-JP" altLang="en-US" dirty="0">
                  <a:solidFill>
                    <a:schemeClr val="tx1"/>
                  </a:solidFill>
                  <a:latin typeface="+mn-ea"/>
                </a:rPr>
                <a:t>：自作ライブラリ</a:t>
              </a:r>
              <a:endParaRPr kumimoji="1" lang="ja-JP" altLang="en-US" dirty="0">
                <a:solidFill>
                  <a:schemeClr val="tx1"/>
                </a:solidFill>
              </a:endParaRPr>
            </a:p>
          </p:txBody>
        </p:sp>
      </p:grpSp>
    </p:spTree>
    <p:extLst>
      <p:ext uri="{BB962C8B-B14F-4D97-AF65-F5344CB8AC3E}">
        <p14:creationId xmlns:p14="http://schemas.microsoft.com/office/powerpoint/2010/main" val="4460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E9889E1D-78A6-408D-AE6E-B5C43287DCA9}"/>
              </a:ext>
            </a:extLst>
          </p:cNvPr>
          <p:cNvSpPr/>
          <p:nvPr/>
        </p:nvSpPr>
        <p:spPr>
          <a:xfrm>
            <a:off x="2707258" y="864711"/>
            <a:ext cx="6159484" cy="2428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latin typeface="+mn-ea"/>
            </a:endParaRPr>
          </a:p>
        </p:txBody>
      </p:sp>
      <p:sp>
        <p:nvSpPr>
          <p:cNvPr id="8" name="正方形/長方形 7">
            <a:extLst>
              <a:ext uri="{FF2B5EF4-FFF2-40B4-BE49-F238E27FC236}">
                <a16:creationId xmlns:a16="http://schemas.microsoft.com/office/drawing/2014/main" id="{6DBF5710-3FD1-4F95-B55D-A239E6299A32}"/>
              </a:ext>
            </a:extLst>
          </p:cNvPr>
          <p:cNvSpPr/>
          <p:nvPr/>
        </p:nvSpPr>
        <p:spPr>
          <a:xfrm>
            <a:off x="277257" y="864711"/>
            <a:ext cx="2430000" cy="24282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3ED1705F-A4DD-4966-830D-EE6F8FA99DAA}"/>
              </a:ext>
            </a:extLst>
          </p:cNvPr>
          <p:cNvPicPr>
            <a:picLocks noChangeAspect="1"/>
          </p:cNvPicPr>
          <p:nvPr/>
        </p:nvPicPr>
        <p:blipFill>
          <a:blip r:embed="rId3"/>
          <a:stretch>
            <a:fillRect/>
          </a:stretch>
        </p:blipFill>
        <p:spPr>
          <a:xfrm>
            <a:off x="291794" y="1402915"/>
            <a:ext cx="2400926" cy="1351832"/>
          </a:xfrm>
          <a:prstGeom prst="rect">
            <a:avLst/>
          </a:prstGeom>
          <a:ln>
            <a:noFill/>
          </a:ln>
        </p:spPr>
      </p:pic>
      <p:sp>
        <p:nvSpPr>
          <p:cNvPr id="7" name="タイトル 1">
            <a:extLst>
              <a:ext uri="{FF2B5EF4-FFF2-40B4-BE49-F238E27FC236}">
                <a16:creationId xmlns:a16="http://schemas.microsoft.com/office/drawing/2014/main" id="{1C6DE044-743E-4BA7-A0EC-0AC6C05FA50B}"/>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3</a:t>
            </a:r>
            <a:r>
              <a:rPr lang="ja-JP" altLang="en-US" sz="2400" dirty="0"/>
              <a:t>年次</a:t>
            </a:r>
            <a:endParaRPr lang="en-US" altLang="ja-JP" sz="2400" dirty="0"/>
          </a:p>
        </p:txBody>
      </p:sp>
      <p:cxnSp>
        <p:nvCxnSpPr>
          <p:cNvPr id="9" name="直線コネクタ 8">
            <a:extLst>
              <a:ext uri="{FF2B5EF4-FFF2-40B4-BE49-F238E27FC236}">
                <a16:creationId xmlns:a16="http://schemas.microsoft.com/office/drawing/2014/main" id="{197D6BED-8386-4125-90B5-C8C50811B1DB}"/>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0CE39414-C0C5-46D2-8512-CF96EA21EDCD}"/>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79BA4E14-E61F-45F2-90E3-E11475E2A21D}"/>
              </a:ext>
            </a:extLst>
          </p:cNvPr>
          <p:cNvSpPr/>
          <p:nvPr/>
        </p:nvSpPr>
        <p:spPr>
          <a:xfrm>
            <a:off x="2879725" y="2280439"/>
            <a:ext cx="5654675" cy="948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コンピュートシェーダを使った高速化技術とインスタンシング、</a:t>
            </a:r>
            <a:endParaRPr kumimoji="1" lang="en-US" altLang="ja-JP" dirty="0">
              <a:solidFill>
                <a:schemeClr val="tx1"/>
              </a:solidFill>
            </a:endParaRPr>
          </a:p>
          <a:p>
            <a:pPr algn="just"/>
            <a:r>
              <a:rPr kumimoji="1" lang="ja-JP" altLang="en-US" dirty="0">
                <a:solidFill>
                  <a:schemeClr val="tx1"/>
                </a:solidFill>
              </a:rPr>
              <a:t>ポストプロセス、より複雑なモデルのスキニングを実装しました。</a:t>
            </a:r>
          </a:p>
          <a:p>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endParaRPr kumimoji="1" lang="en-US" altLang="ja-JP" sz="1600" dirty="0">
              <a:latin typeface="+mn-ea"/>
            </a:endParaRPr>
          </a:p>
          <a:p>
            <a:endParaRPr kumimoji="1" lang="ja-JP" altLang="en-US" dirty="0"/>
          </a:p>
        </p:txBody>
      </p:sp>
      <p:grpSp>
        <p:nvGrpSpPr>
          <p:cNvPr id="13" name="グループ化 12">
            <a:extLst>
              <a:ext uri="{FF2B5EF4-FFF2-40B4-BE49-F238E27FC236}">
                <a16:creationId xmlns:a16="http://schemas.microsoft.com/office/drawing/2014/main" id="{9F49D782-A82C-49EC-AB79-E7CBF13B61E9}"/>
              </a:ext>
            </a:extLst>
          </p:cNvPr>
          <p:cNvGrpSpPr/>
          <p:nvPr/>
        </p:nvGrpSpPr>
        <p:grpSpPr>
          <a:xfrm>
            <a:off x="2879725" y="1005843"/>
            <a:ext cx="3365549" cy="1102984"/>
            <a:chOff x="2887981" y="1016000"/>
            <a:chExt cx="3365549" cy="811753"/>
          </a:xfrm>
        </p:grpSpPr>
        <p:sp>
          <p:nvSpPr>
            <p:cNvPr id="14" name="正方形/長方形 13">
              <a:extLst>
                <a:ext uri="{FF2B5EF4-FFF2-40B4-BE49-F238E27FC236}">
                  <a16:creationId xmlns:a16="http://schemas.microsoft.com/office/drawing/2014/main" id="{B7F8A7EA-7C1E-42CC-9254-27C5BFF48016}"/>
                </a:ext>
              </a:extLst>
            </p:cNvPr>
            <p:cNvSpPr/>
            <p:nvPr/>
          </p:nvSpPr>
          <p:spPr>
            <a:xfrm>
              <a:off x="2887981" y="1016000"/>
              <a:ext cx="1516379"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dirty="0">
                  <a:solidFill>
                    <a:schemeClr val="tx1"/>
                  </a:solidFill>
                  <a:latin typeface="+mn-ea"/>
                </a:rPr>
                <a:t>制作時期</a:t>
              </a:r>
              <a:endParaRPr kumimoji="1" lang="en-US" altLang="ja-JP" dirty="0">
                <a:solidFill>
                  <a:schemeClr val="tx1"/>
                </a:solidFill>
                <a:latin typeface="+mn-ea"/>
              </a:endParaRPr>
            </a:p>
            <a:p>
              <a:pPr algn="dist"/>
              <a:r>
                <a:rPr kumimoji="1" lang="ja-JP" altLang="en-US" dirty="0">
                  <a:solidFill>
                    <a:schemeClr val="tx1"/>
                  </a:solidFill>
                  <a:latin typeface="+mn-ea"/>
                </a:rPr>
                <a:t>使用言語</a:t>
              </a:r>
              <a:endParaRPr kumimoji="1" lang="en-US" altLang="ja-JP" dirty="0">
                <a:solidFill>
                  <a:schemeClr val="tx1"/>
                </a:solidFill>
                <a:latin typeface="+mn-ea"/>
              </a:endParaRPr>
            </a:p>
            <a:p>
              <a:pPr algn="dist"/>
              <a:r>
                <a:rPr kumimoji="1" lang="ja-JP" altLang="en-US" dirty="0">
                  <a:solidFill>
                    <a:schemeClr val="tx1"/>
                  </a:solidFill>
                  <a:latin typeface="+mn-ea"/>
                </a:rPr>
                <a:t>使用</a:t>
              </a:r>
              <a:r>
                <a:rPr kumimoji="1" lang="en-US" altLang="ja-JP" dirty="0">
                  <a:solidFill>
                    <a:schemeClr val="tx1"/>
                  </a:solidFill>
                  <a:latin typeface="+mn-ea"/>
                </a:rPr>
                <a:t>API</a:t>
              </a:r>
            </a:p>
            <a:p>
              <a:pPr algn="dist"/>
              <a:r>
                <a:rPr kumimoji="1" lang="ja-JP" altLang="en-US" dirty="0">
                  <a:solidFill>
                    <a:schemeClr val="tx1"/>
                  </a:solidFill>
                  <a:latin typeface="+mn-ea"/>
                </a:rPr>
                <a:t>使用ライブラリ</a:t>
              </a:r>
              <a:endParaRPr kumimoji="1" lang="en-US" altLang="ja-JP" dirty="0">
                <a:solidFill>
                  <a:schemeClr val="tx1"/>
                </a:solidFill>
                <a:latin typeface="+mn-ea"/>
              </a:endParaRPr>
            </a:p>
          </p:txBody>
        </p:sp>
        <p:sp>
          <p:nvSpPr>
            <p:cNvPr id="15" name="正方形/長方形 14">
              <a:extLst>
                <a:ext uri="{FF2B5EF4-FFF2-40B4-BE49-F238E27FC236}">
                  <a16:creationId xmlns:a16="http://schemas.microsoft.com/office/drawing/2014/main" id="{BD93F0CB-CD68-468F-9C2C-D941E68D2FD0}"/>
                </a:ext>
              </a:extLst>
            </p:cNvPr>
            <p:cNvSpPr/>
            <p:nvPr/>
          </p:nvSpPr>
          <p:spPr>
            <a:xfrm>
              <a:off x="4240896" y="1016000"/>
              <a:ext cx="2012634" cy="811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mn-ea"/>
                </a:rPr>
                <a:t>：</a:t>
              </a:r>
              <a:r>
                <a:rPr kumimoji="1" lang="en-US" altLang="ja-JP" dirty="0">
                  <a:solidFill>
                    <a:schemeClr val="tx1"/>
                  </a:solidFill>
                  <a:latin typeface="+mn-ea"/>
                </a:rPr>
                <a:t>3</a:t>
              </a:r>
              <a:r>
                <a:rPr kumimoji="1" lang="ja-JP" altLang="en-US" dirty="0">
                  <a:solidFill>
                    <a:schemeClr val="tx1"/>
                  </a:solidFill>
                  <a:latin typeface="+mn-ea"/>
                </a:rPr>
                <a:t>年前期</a:t>
              </a:r>
              <a:endParaRPr kumimoji="1" lang="en-US" altLang="ja-JP" dirty="0">
                <a:solidFill>
                  <a:schemeClr val="tx1"/>
                </a:solidFill>
                <a:latin typeface="+mn-ea"/>
              </a:endParaRPr>
            </a:p>
            <a:p>
              <a:r>
                <a:rPr kumimoji="1" lang="ja-JP" altLang="en-US" dirty="0">
                  <a:solidFill>
                    <a:schemeClr val="tx1"/>
                  </a:solidFill>
                  <a:latin typeface="+mn-ea"/>
                </a:rPr>
                <a:t>：</a:t>
              </a:r>
              <a:r>
                <a:rPr kumimoji="1" lang="en-US" altLang="ja-JP" dirty="0">
                  <a:solidFill>
                    <a:schemeClr val="tx1"/>
                  </a:solidFill>
                  <a:latin typeface="+mn-ea"/>
                </a:rPr>
                <a:t>C++</a:t>
              </a:r>
              <a:r>
                <a:rPr kumimoji="1" lang="ja-JP" altLang="en-US" dirty="0">
                  <a:solidFill>
                    <a:schemeClr val="tx1"/>
                  </a:solidFill>
                  <a:latin typeface="+mn-ea"/>
                </a:rPr>
                <a:t>・</a:t>
              </a:r>
              <a:r>
                <a:rPr kumimoji="1" lang="en-US" altLang="ja-JP" dirty="0">
                  <a:solidFill>
                    <a:schemeClr val="tx1"/>
                  </a:solidFill>
                  <a:latin typeface="+mn-ea"/>
                </a:rPr>
                <a:t>HLSL</a:t>
              </a:r>
            </a:p>
            <a:p>
              <a:r>
                <a:rPr kumimoji="1" lang="ja-JP" altLang="en-US" dirty="0">
                  <a:solidFill>
                    <a:schemeClr val="tx1"/>
                  </a:solidFill>
                  <a:latin typeface="+mn-ea"/>
                </a:rPr>
                <a:t>：</a:t>
              </a:r>
              <a:r>
                <a:rPr kumimoji="1" lang="en-US" altLang="ja-JP" dirty="0">
                  <a:solidFill>
                    <a:schemeClr val="tx1"/>
                  </a:solidFill>
                  <a:latin typeface="+mn-ea"/>
                </a:rPr>
                <a:t>DirectX12</a:t>
              </a:r>
            </a:p>
            <a:p>
              <a:r>
                <a:rPr kumimoji="1" lang="ja-JP" altLang="en-US" dirty="0">
                  <a:solidFill>
                    <a:schemeClr val="tx1"/>
                  </a:solidFill>
                  <a:latin typeface="+mn-ea"/>
                </a:rPr>
                <a:t>：自作ライブラリ</a:t>
              </a:r>
              <a:endParaRPr kumimoji="1" lang="ja-JP" altLang="en-US" dirty="0">
                <a:solidFill>
                  <a:schemeClr val="tx1"/>
                </a:solidFill>
              </a:endParaRPr>
            </a:p>
          </p:txBody>
        </p:sp>
      </p:grpSp>
    </p:spTree>
    <p:extLst>
      <p:ext uri="{BB962C8B-B14F-4D97-AF65-F5344CB8AC3E}">
        <p14:creationId xmlns:p14="http://schemas.microsoft.com/office/powerpoint/2010/main" val="423846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8BF1A3"/>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60082-AC6E-4856-A133-C1207100489C}"/>
              </a:ext>
            </a:extLst>
          </p:cNvPr>
          <p:cNvSpPr>
            <a:spLocks noGrp="1"/>
          </p:cNvSpPr>
          <p:nvPr>
            <p:ph type="title"/>
          </p:nvPr>
        </p:nvSpPr>
        <p:spPr>
          <a:xfrm>
            <a:off x="2662177" y="2700231"/>
            <a:ext cx="3819645" cy="1457538"/>
          </a:xfrm>
          <a:solidFill>
            <a:schemeClr val="bg1"/>
          </a:solidFill>
          <a:ln w="57150">
            <a:solidFill>
              <a:srgbClr val="388052"/>
            </a:solidFill>
          </a:ln>
        </p:spPr>
        <p:txBody>
          <a:bodyPr anchor="ctr"/>
          <a:lstStyle/>
          <a:p>
            <a:pPr algn="ctr"/>
            <a:r>
              <a:rPr lang="ja-JP" altLang="en-US" dirty="0"/>
              <a:t>数学課題</a:t>
            </a:r>
            <a:endParaRPr kumimoji="1" lang="ja-JP" altLang="en-US" dirty="0"/>
          </a:p>
        </p:txBody>
      </p:sp>
    </p:spTree>
    <p:extLst>
      <p:ext uri="{BB962C8B-B14F-4D97-AF65-F5344CB8AC3E}">
        <p14:creationId xmlns:p14="http://schemas.microsoft.com/office/powerpoint/2010/main" val="3314752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A64575B4-DBE4-4B58-8E03-54AFAC8B9479}"/>
              </a:ext>
            </a:extLst>
          </p:cNvPr>
          <p:cNvGrpSpPr/>
          <p:nvPr/>
        </p:nvGrpSpPr>
        <p:grpSpPr>
          <a:xfrm>
            <a:off x="277258" y="5919534"/>
            <a:ext cx="8589483" cy="708841"/>
            <a:chOff x="277258" y="822959"/>
            <a:chExt cx="8589483" cy="708841"/>
          </a:xfrm>
          <a:solidFill>
            <a:schemeClr val="accent1">
              <a:lumMod val="20000"/>
              <a:lumOff val="80000"/>
            </a:schemeClr>
          </a:solidFill>
        </p:grpSpPr>
        <p:sp>
          <p:nvSpPr>
            <p:cNvPr id="22" name="四角形: 角を丸くする 21">
              <a:extLst>
                <a:ext uri="{FF2B5EF4-FFF2-40B4-BE49-F238E27FC236}">
                  <a16:creationId xmlns:a16="http://schemas.microsoft.com/office/drawing/2014/main" id="{11B7DDB9-80E8-42D6-9301-A6DBD287E1F7}"/>
                </a:ext>
              </a:extLst>
            </p:cNvPr>
            <p:cNvSpPr/>
            <p:nvPr/>
          </p:nvSpPr>
          <p:spPr>
            <a:xfrm>
              <a:off x="277258" y="822959"/>
              <a:ext cx="8589483" cy="7088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A1B2B280-6436-4695-9CAB-076910117492}"/>
                </a:ext>
              </a:extLst>
            </p:cNvPr>
            <p:cNvSpPr/>
            <p:nvPr/>
          </p:nvSpPr>
          <p:spPr>
            <a:xfrm>
              <a:off x="599438" y="1011141"/>
              <a:ext cx="219456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使用言語　</a:t>
              </a:r>
              <a:r>
                <a:rPr kumimoji="1" lang="en-US" altLang="ja-JP" dirty="0">
                  <a:solidFill>
                    <a:schemeClr val="tx1"/>
                  </a:solidFill>
                </a:rPr>
                <a:t>C++</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B98E6918-5424-4AED-A741-F34735A516DD}"/>
                </a:ext>
              </a:extLst>
            </p:cNvPr>
            <p:cNvSpPr/>
            <p:nvPr/>
          </p:nvSpPr>
          <p:spPr>
            <a:xfrm>
              <a:off x="3116180" y="1016327"/>
              <a:ext cx="291625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使用ライブラリ　</a:t>
              </a:r>
              <a:r>
                <a:rPr kumimoji="1" lang="en-US" altLang="ja-JP" dirty="0">
                  <a:solidFill>
                    <a:schemeClr val="tx1"/>
                  </a:solidFill>
                </a:rPr>
                <a:t>DX</a:t>
              </a:r>
              <a:r>
                <a:rPr kumimoji="1" lang="ja-JP" altLang="en-US" dirty="0">
                  <a:solidFill>
                    <a:schemeClr val="tx1"/>
                  </a:solidFill>
                </a:rPr>
                <a:t>ライブラリ</a:t>
              </a:r>
            </a:p>
          </p:txBody>
        </p:sp>
        <p:sp>
          <p:nvSpPr>
            <p:cNvPr id="24" name="正方形/長方形 23">
              <a:extLst>
                <a:ext uri="{FF2B5EF4-FFF2-40B4-BE49-F238E27FC236}">
                  <a16:creationId xmlns:a16="http://schemas.microsoft.com/office/drawing/2014/main" id="{9D8D3489-EF4A-4AC6-A3A3-02D1CEECC851}"/>
                </a:ext>
              </a:extLst>
            </p:cNvPr>
            <p:cNvSpPr/>
            <p:nvPr/>
          </p:nvSpPr>
          <p:spPr>
            <a:xfrm>
              <a:off x="6350004" y="1011141"/>
              <a:ext cx="219456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開発時期　</a:t>
              </a:r>
              <a:r>
                <a:rPr kumimoji="1" lang="en-US" altLang="ja-JP" dirty="0">
                  <a:solidFill>
                    <a:schemeClr val="tx1"/>
                  </a:solidFill>
                </a:rPr>
                <a:t>2</a:t>
              </a:r>
              <a:r>
                <a:rPr kumimoji="1" lang="ja-JP" altLang="en-US" dirty="0">
                  <a:solidFill>
                    <a:schemeClr val="tx1"/>
                  </a:solidFill>
                </a:rPr>
                <a:t>年後期</a:t>
              </a:r>
            </a:p>
          </p:txBody>
        </p:sp>
      </p:grpSp>
      <p:grpSp>
        <p:nvGrpSpPr>
          <p:cNvPr id="11" name="グループ化 10">
            <a:extLst>
              <a:ext uri="{FF2B5EF4-FFF2-40B4-BE49-F238E27FC236}">
                <a16:creationId xmlns:a16="http://schemas.microsoft.com/office/drawing/2014/main" id="{5165E46D-66F0-43D9-92D5-D63BEC46EAF6}"/>
              </a:ext>
            </a:extLst>
          </p:cNvPr>
          <p:cNvGrpSpPr/>
          <p:nvPr/>
        </p:nvGrpSpPr>
        <p:grpSpPr>
          <a:xfrm>
            <a:off x="277258" y="764444"/>
            <a:ext cx="8589483" cy="4963161"/>
            <a:chOff x="277258" y="1638482"/>
            <a:chExt cx="8589483" cy="4963161"/>
          </a:xfrm>
        </p:grpSpPr>
        <p:sp>
          <p:nvSpPr>
            <p:cNvPr id="25" name="正方形/長方形 24">
              <a:extLst>
                <a:ext uri="{FF2B5EF4-FFF2-40B4-BE49-F238E27FC236}">
                  <a16:creationId xmlns:a16="http://schemas.microsoft.com/office/drawing/2014/main" id="{90F511FB-E9D8-4948-8A84-6E379A0B5FC2}"/>
                </a:ext>
              </a:extLst>
            </p:cNvPr>
            <p:cNvSpPr/>
            <p:nvPr/>
          </p:nvSpPr>
          <p:spPr>
            <a:xfrm>
              <a:off x="4771051" y="1731643"/>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89D4EE5-3843-4056-95B5-31DEC7F752C9}"/>
                </a:ext>
              </a:extLst>
            </p:cNvPr>
            <p:cNvSpPr/>
            <p:nvPr/>
          </p:nvSpPr>
          <p:spPr>
            <a:xfrm>
              <a:off x="4706383" y="1638482"/>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2852EB9D-1F70-49FD-BF28-D74B2D1977CB}"/>
                </a:ext>
              </a:extLst>
            </p:cNvPr>
            <p:cNvSpPr/>
            <p:nvPr/>
          </p:nvSpPr>
          <p:spPr>
            <a:xfrm>
              <a:off x="277258" y="4173403"/>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8" name="正方形/長方形 7">
              <a:extLst>
                <a:ext uri="{FF2B5EF4-FFF2-40B4-BE49-F238E27FC236}">
                  <a16:creationId xmlns:a16="http://schemas.microsoft.com/office/drawing/2014/main" id="{8B90637A-4F9A-409E-A35B-363AEAF75AF0}"/>
                </a:ext>
              </a:extLst>
            </p:cNvPr>
            <p:cNvSpPr/>
            <p:nvPr/>
          </p:nvSpPr>
          <p:spPr>
            <a:xfrm>
              <a:off x="277258" y="1638482"/>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9" name="正方形/長方形 8">
              <a:extLst>
                <a:ext uri="{FF2B5EF4-FFF2-40B4-BE49-F238E27FC236}">
                  <a16:creationId xmlns:a16="http://schemas.microsoft.com/office/drawing/2014/main" id="{5932EC43-1222-459C-A2A1-D874BC31F47D}"/>
                </a:ext>
              </a:extLst>
            </p:cNvPr>
            <p:cNvSpPr/>
            <p:nvPr/>
          </p:nvSpPr>
          <p:spPr>
            <a:xfrm>
              <a:off x="4706383" y="4173403"/>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6" name="正方形/長方形 15">
              <a:extLst>
                <a:ext uri="{FF2B5EF4-FFF2-40B4-BE49-F238E27FC236}">
                  <a16:creationId xmlns:a16="http://schemas.microsoft.com/office/drawing/2014/main" id="{FB9BA615-63D0-485F-8F13-FB523F8F8FF7}"/>
                </a:ext>
              </a:extLst>
            </p:cNvPr>
            <p:cNvSpPr/>
            <p:nvPr/>
          </p:nvSpPr>
          <p:spPr>
            <a:xfrm>
              <a:off x="348656" y="2389389"/>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a:extLst>
                <a:ext uri="{FF2B5EF4-FFF2-40B4-BE49-F238E27FC236}">
                  <a16:creationId xmlns:a16="http://schemas.microsoft.com/office/drawing/2014/main" id="{D74480E9-4E72-43C7-B962-2756E505E95E}"/>
                </a:ext>
              </a:extLst>
            </p:cNvPr>
            <p:cNvSpPr/>
            <p:nvPr/>
          </p:nvSpPr>
          <p:spPr>
            <a:xfrm>
              <a:off x="348656" y="4944244"/>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a:extLst>
                <a:ext uri="{FF2B5EF4-FFF2-40B4-BE49-F238E27FC236}">
                  <a16:creationId xmlns:a16="http://schemas.microsoft.com/office/drawing/2014/main" id="{6DA299BA-B9FD-43B3-8BCB-EA9AF44F3B08}"/>
                </a:ext>
              </a:extLst>
            </p:cNvPr>
            <p:cNvSpPr/>
            <p:nvPr/>
          </p:nvSpPr>
          <p:spPr>
            <a:xfrm>
              <a:off x="4803747" y="4944244"/>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6DC38074-FA85-488E-A335-33C10D7DD742}"/>
                </a:ext>
              </a:extLst>
            </p:cNvPr>
            <p:cNvSpPr/>
            <p:nvPr/>
          </p:nvSpPr>
          <p:spPr>
            <a:xfrm>
              <a:off x="4803747" y="2389389"/>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a:extLst>
                <a:ext uri="{FF2B5EF4-FFF2-40B4-BE49-F238E27FC236}">
                  <a16:creationId xmlns:a16="http://schemas.microsoft.com/office/drawing/2014/main" id="{8892B658-CEFF-49A9-97EA-64A0332D827C}"/>
                </a:ext>
              </a:extLst>
            </p:cNvPr>
            <p:cNvSpPr/>
            <p:nvPr/>
          </p:nvSpPr>
          <p:spPr>
            <a:xfrm>
              <a:off x="2438400" y="1731643"/>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600" dirty="0">
                  <a:solidFill>
                    <a:schemeClr val="tx1"/>
                  </a:solidFill>
                </a:rPr>
                <a:t>自由落下するオブジェクトに対して投射物を投げて衝突させることが課題で、投射物の発射角度を数式で求める方式で実装しました。</a:t>
              </a:r>
            </a:p>
          </p:txBody>
        </p:sp>
        <p:sp>
          <p:nvSpPr>
            <p:cNvPr id="44" name="正方形/長方形 43">
              <a:extLst>
                <a:ext uri="{FF2B5EF4-FFF2-40B4-BE49-F238E27FC236}">
                  <a16:creationId xmlns:a16="http://schemas.microsoft.com/office/drawing/2014/main" id="{E9DF1F28-B3D8-425C-85F5-889007BA9E2C}"/>
                </a:ext>
              </a:extLst>
            </p:cNvPr>
            <p:cNvSpPr/>
            <p:nvPr/>
          </p:nvSpPr>
          <p:spPr>
            <a:xfrm>
              <a:off x="6901429" y="1731642"/>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坂道を滑る球体を坂道の傾きの値と、</a:t>
              </a:r>
              <a:endParaRPr kumimoji="1" lang="en-US" altLang="ja-JP" dirty="0">
                <a:solidFill>
                  <a:schemeClr val="tx1"/>
                </a:solidFill>
              </a:endParaRPr>
            </a:p>
            <a:p>
              <a:pPr algn="just"/>
              <a:r>
                <a:rPr kumimoji="1" lang="ja-JP" altLang="en-US" dirty="0">
                  <a:solidFill>
                    <a:schemeClr val="tx1"/>
                  </a:solidFill>
                </a:rPr>
                <a:t>内積・外積を用いて実装しました。</a:t>
              </a:r>
              <a:endParaRPr kumimoji="1" lang="en-US" altLang="ja-JP" dirty="0">
                <a:solidFill>
                  <a:schemeClr val="tx1"/>
                </a:solidFill>
              </a:endParaRPr>
            </a:p>
          </p:txBody>
        </p:sp>
        <p:sp>
          <p:nvSpPr>
            <p:cNvPr id="45" name="正方形/長方形 44">
              <a:extLst>
                <a:ext uri="{FF2B5EF4-FFF2-40B4-BE49-F238E27FC236}">
                  <a16:creationId xmlns:a16="http://schemas.microsoft.com/office/drawing/2014/main" id="{B6B07905-209C-4F6C-9452-134AF46F2A5E}"/>
                </a:ext>
              </a:extLst>
            </p:cNvPr>
            <p:cNvSpPr/>
            <p:nvPr/>
          </p:nvSpPr>
          <p:spPr>
            <a:xfrm>
              <a:off x="2438400" y="4272142"/>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振り子始点から振り子までの錘ベクトルを作り、内積と外積を用いて実装しました。</a:t>
              </a:r>
            </a:p>
          </p:txBody>
        </p:sp>
        <p:sp>
          <p:nvSpPr>
            <p:cNvPr id="46" name="正方形/長方形 45">
              <a:extLst>
                <a:ext uri="{FF2B5EF4-FFF2-40B4-BE49-F238E27FC236}">
                  <a16:creationId xmlns:a16="http://schemas.microsoft.com/office/drawing/2014/main" id="{4AFCD16F-9B5E-4B7B-8BB0-7BBB780360DD}"/>
                </a:ext>
              </a:extLst>
            </p:cNvPr>
            <p:cNvSpPr/>
            <p:nvPr/>
          </p:nvSpPr>
          <p:spPr>
            <a:xfrm>
              <a:off x="6901429" y="4272142"/>
              <a:ext cx="1899920" cy="221964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球と球との衝突とそれに伴った簡単な物理挙動を</a:t>
              </a:r>
              <a:r>
                <a:rPr kumimoji="1" lang="en-US" altLang="ja-JP" dirty="0">
                  <a:solidFill>
                    <a:schemeClr val="tx1"/>
                  </a:solidFill>
                </a:rPr>
                <a:t>2D</a:t>
              </a:r>
              <a:r>
                <a:rPr kumimoji="1" lang="ja-JP" altLang="en-US" dirty="0">
                  <a:solidFill>
                    <a:schemeClr val="tx1"/>
                  </a:solidFill>
                </a:rPr>
                <a:t>上で実装しました。</a:t>
              </a:r>
            </a:p>
          </p:txBody>
        </p:sp>
        <p:pic>
          <p:nvPicPr>
            <p:cNvPr id="48" name="図 47">
              <a:extLst>
                <a:ext uri="{FF2B5EF4-FFF2-40B4-BE49-F238E27FC236}">
                  <a16:creationId xmlns:a16="http://schemas.microsoft.com/office/drawing/2014/main" id="{76785E8A-FE32-4E2F-86C4-D6D440241269}"/>
                </a:ext>
              </a:extLst>
            </p:cNvPr>
            <p:cNvPicPr>
              <a:picLocks noChangeAspect="1"/>
            </p:cNvPicPr>
            <p:nvPr/>
          </p:nvPicPr>
          <p:blipFill>
            <a:blip r:embed="rId3"/>
            <a:stretch>
              <a:fillRect/>
            </a:stretch>
          </p:blipFill>
          <p:spPr>
            <a:xfrm>
              <a:off x="4834757" y="2421060"/>
              <a:ext cx="1956325" cy="1465412"/>
            </a:xfrm>
            <a:prstGeom prst="rect">
              <a:avLst/>
            </a:prstGeom>
          </p:spPr>
        </p:pic>
        <p:pic>
          <p:nvPicPr>
            <p:cNvPr id="49" name="図 48">
              <a:extLst>
                <a:ext uri="{FF2B5EF4-FFF2-40B4-BE49-F238E27FC236}">
                  <a16:creationId xmlns:a16="http://schemas.microsoft.com/office/drawing/2014/main" id="{F7842FA7-096A-4DEE-A649-4FDA42B69816}"/>
                </a:ext>
              </a:extLst>
            </p:cNvPr>
            <p:cNvPicPr>
              <a:picLocks noChangeAspect="1"/>
            </p:cNvPicPr>
            <p:nvPr/>
          </p:nvPicPr>
          <p:blipFill>
            <a:blip r:embed="rId4"/>
            <a:stretch>
              <a:fillRect/>
            </a:stretch>
          </p:blipFill>
          <p:spPr>
            <a:xfrm>
              <a:off x="4835165" y="4985310"/>
              <a:ext cx="1955508" cy="1465412"/>
            </a:xfrm>
            <a:prstGeom prst="rect">
              <a:avLst/>
            </a:prstGeom>
          </p:spPr>
        </p:pic>
        <p:pic>
          <p:nvPicPr>
            <p:cNvPr id="51" name="図 50">
              <a:extLst>
                <a:ext uri="{FF2B5EF4-FFF2-40B4-BE49-F238E27FC236}">
                  <a16:creationId xmlns:a16="http://schemas.microsoft.com/office/drawing/2014/main" id="{16263EFE-A71D-4BAB-B581-E0F379512DAA}"/>
                </a:ext>
              </a:extLst>
            </p:cNvPr>
            <p:cNvPicPr>
              <a:picLocks noChangeAspect="1"/>
            </p:cNvPicPr>
            <p:nvPr/>
          </p:nvPicPr>
          <p:blipFill>
            <a:blip r:embed="rId5"/>
            <a:stretch>
              <a:fillRect/>
            </a:stretch>
          </p:blipFill>
          <p:spPr>
            <a:xfrm>
              <a:off x="380075" y="2430455"/>
              <a:ext cx="1955508" cy="1465412"/>
            </a:xfrm>
            <a:prstGeom prst="rect">
              <a:avLst/>
            </a:prstGeom>
          </p:spPr>
        </p:pic>
        <p:pic>
          <p:nvPicPr>
            <p:cNvPr id="52" name="図 51">
              <a:extLst>
                <a:ext uri="{FF2B5EF4-FFF2-40B4-BE49-F238E27FC236}">
                  <a16:creationId xmlns:a16="http://schemas.microsoft.com/office/drawing/2014/main" id="{4F4F6CE7-2184-43FF-B729-E1C0BF7EAC3F}"/>
                </a:ext>
              </a:extLst>
            </p:cNvPr>
            <p:cNvPicPr>
              <a:picLocks noChangeAspect="1"/>
            </p:cNvPicPr>
            <p:nvPr/>
          </p:nvPicPr>
          <p:blipFill>
            <a:blip r:embed="rId6"/>
            <a:stretch>
              <a:fillRect/>
            </a:stretch>
          </p:blipFill>
          <p:spPr>
            <a:xfrm>
              <a:off x="380075" y="4985310"/>
              <a:ext cx="1955508" cy="1465412"/>
            </a:xfrm>
            <a:prstGeom prst="rect">
              <a:avLst/>
            </a:prstGeom>
          </p:spPr>
        </p:pic>
        <p:sp>
          <p:nvSpPr>
            <p:cNvPr id="5" name="正方形/長方形 4">
              <a:extLst>
                <a:ext uri="{FF2B5EF4-FFF2-40B4-BE49-F238E27FC236}">
                  <a16:creationId xmlns:a16="http://schemas.microsoft.com/office/drawing/2014/main" id="{3512B536-27FE-4A79-9A0D-F45D623C5724}"/>
                </a:ext>
              </a:extLst>
            </p:cNvPr>
            <p:cNvSpPr/>
            <p:nvPr/>
          </p:nvSpPr>
          <p:spPr>
            <a:xfrm>
              <a:off x="347379" y="1731642"/>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モンキーハンティング</a:t>
              </a:r>
            </a:p>
          </p:txBody>
        </p:sp>
        <p:sp>
          <p:nvSpPr>
            <p:cNvPr id="26" name="正方形/長方形 25">
              <a:extLst>
                <a:ext uri="{FF2B5EF4-FFF2-40B4-BE49-F238E27FC236}">
                  <a16:creationId xmlns:a16="http://schemas.microsoft.com/office/drawing/2014/main" id="{7CA57045-01CC-48E7-84E5-F15422E471DE}"/>
                </a:ext>
              </a:extLst>
            </p:cNvPr>
            <p:cNvSpPr/>
            <p:nvPr/>
          </p:nvSpPr>
          <p:spPr>
            <a:xfrm>
              <a:off x="4807890" y="1731641"/>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坂道</a:t>
              </a:r>
            </a:p>
          </p:txBody>
        </p:sp>
        <p:sp>
          <p:nvSpPr>
            <p:cNvPr id="27" name="正方形/長方形 26">
              <a:extLst>
                <a:ext uri="{FF2B5EF4-FFF2-40B4-BE49-F238E27FC236}">
                  <a16:creationId xmlns:a16="http://schemas.microsoft.com/office/drawing/2014/main" id="{9BEA2EA0-111E-4357-98F2-5F1B80132D21}"/>
                </a:ext>
              </a:extLst>
            </p:cNvPr>
            <p:cNvSpPr/>
            <p:nvPr/>
          </p:nvSpPr>
          <p:spPr>
            <a:xfrm>
              <a:off x="4798877" y="4272142"/>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球体同士の衝突</a:t>
              </a:r>
            </a:p>
          </p:txBody>
        </p:sp>
        <p:sp>
          <p:nvSpPr>
            <p:cNvPr id="29" name="正方形/長方形 28">
              <a:extLst>
                <a:ext uri="{FF2B5EF4-FFF2-40B4-BE49-F238E27FC236}">
                  <a16:creationId xmlns:a16="http://schemas.microsoft.com/office/drawing/2014/main" id="{91537A22-94C1-4A86-B21F-0BEB29CC90E2}"/>
                </a:ext>
              </a:extLst>
            </p:cNvPr>
            <p:cNvSpPr/>
            <p:nvPr/>
          </p:nvSpPr>
          <p:spPr>
            <a:xfrm>
              <a:off x="342651" y="4267771"/>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振り子</a:t>
              </a:r>
            </a:p>
          </p:txBody>
        </p:sp>
      </p:grpSp>
      <p:sp>
        <p:nvSpPr>
          <p:cNvPr id="30" name="タイトル 1">
            <a:extLst>
              <a:ext uri="{FF2B5EF4-FFF2-40B4-BE49-F238E27FC236}">
                <a16:creationId xmlns:a16="http://schemas.microsoft.com/office/drawing/2014/main" id="{2D7AEFA6-4B3A-4C1B-866B-473403F734C2}"/>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2</a:t>
            </a:r>
            <a:r>
              <a:rPr lang="ja-JP" altLang="en-US" sz="2400" dirty="0"/>
              <a:t>年次</a:t>
            </a:r>
            <a:endParaRPr lang="en-US" altLang="ja-JP" sz="2400" dirty="0"/>
          </a:p>
        </p:txBody>
      </p:sp>
      <p:cxnSp>
        <p:nvCxnSpPr>
          <p:cNvPr id="31" name="直線コネクタ 30">
            <a:extLst>
              <a:ext uri="{FF2B5EF4-FFF2-40B4-BE49-F238E27FC236}">
                <a16:creationId xmlns:a16="http://schemas.microsoft.com/office/drawing/2014/main" id="{FCC22276-97A7-47F7-A240-CA46C2AAE927}"/>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18CEEDA-963E-4BAC-8474-1CA0F6801D71}"/>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327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A64575B4-DBE4-4B58-8E03-54AFAC8B9479}"/>
              </a:ext>
            </a:extLst>
          </p:cNvPr>
          <p:cNvGrpSpPr/>
          <p:nvPr/>
        </p:nvGrpSpPr>
        <p:grpSpPr>
          <a:xfrm>
            <a:off x="277258" y="5919534"/>
            <a:ext cx="8589483" cy="708841"/>
            <a:chOff x="277258" y="822959"/>
            <a:chExt cx="8589483" cy="708841"/>
          </a:xfrm>
          <a:solidFill>
            <a:schemeClr val="accent5">
              <a:lumMod val="20000"/>
              <a:lumOff val="80000"/>
            </a:schemeClr>
          </a:solidFill>
        </p:grpSpPr>
        <p:sp>
          <p:nvSpPr>
            <p:cNvPr id="22" name="四角形: 角を丸くする 21">
              <a:extLst>
                <a:ext uri="{FF2B5EF4-FFF2-40B4-BE49-F238E27FC236}">
                  <a16:creationId xmlns:a16="http://schemas.microsoft.com/office/drawing/2014/main" id="{11B7DDB9-80E8-42D6-9301-A6DBD287E1F7}"/>
                </a:ext>
              </a:extLst>
            </p:cNvPr>
            <p:cNvSpPr/>
            <p:nvPr/>
          </p:nvSpPr>
          <p:spPr>
            <a:xfrm>
              <a:off x="277258" y="822959"/>
              <a:ext cx="8589483" cy="70884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4" name="正方形/長方形 3">
              <a:extLst>
                <a:ext uri="{FF2B5EF4-FFF2-40B4-BE49-F238E27FC236}">
                  <a16:creationId xmlns:a16="http://schemas.microsoft.com/office/drawing/2014/main" id="{A1B2B280-6436-4695-9CAB-076910117492}"/>
                </a:ext>
              </a:extLst>
            </p:cNvPr>
            <p:cNvSpPr/>
            <p:nvPr/>
          </p:nvSpPr>
          <p:spPr>
            <a:xfrm>
              <a:off x="599438" y="1011141"/>
              <a:ext cx="219456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使用言語　</a:t>
              </a:r>
              <a:r>
                <a:rPr kumimoji="1" lang="en-US" altLang="ja-JP" dirty="0">
                  <a:solidFill>
                    <a:schemeClr val="tx1"/>
                  </a:solidFill>
                </a:rPr>
                <a:t>C++</a:t>
              </a:r>
              <a:endParaRPr kumimoji="1" lang="ja-JP" altLang="en-US" dirty="0">
                <a:solidFill>
                  <a:schemeClr val="tx1"/>
                </a:solidFill>
              </a:endParaRPr>
            </a:p>
          </p:txBody>
        </p:sp>
        <p:sp>
          <p:nvSpPr>
            <p:cNvPr id="23" name="正方形/長方形 22">
              <a:extLst>
                <a:ext uri="{FF2B5EF4-FFF2-40B4-BE49-F238E27FC236}">
                  <a16:creationId xmlns:a16="http://schemas.microsoft.com/office/drawing/2014/main" id="{B98E6918-5424-4AED-A741-F34735A516DD}"/>
                </a:ext>
              </a:extLst>
            </p:cNvPr>
            <p:cNvSpPr/>
            <p:nvPr/>
          </p:nvSpPr>
          <p:spPr>
            <a:xfrm>
              <a:off x="3116180" y="1016327"/>
              <a:ext cx="291625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使用</a:t>
              </a:r>
              <a:r>
                <a:rPr kumimoji="1" lang="en-US" altLang="ja-JP" dirty="0">
                  <a:solidFill>
                    <a:schemeClr val="tx1"/>
                  </a:solidFill>
                </a:rPr>
                <a:t>API</a:t>
              </a:r>
              <a:r>
                <a:rPr kumimoji="1" lang="ja-JP" altLang="en-US" dirty="0">
                  <a:solidFill>
                    <a:schemeClr val="tx1"/>
                  </a:solidFill>
                </a:rPr>
                <a:t>　</a:t>
              </a:r>
              <a:r>
                <a:rPr kumimoji="1" lang="en-US" altLang="ja-JP" dirty="0">
                  <a:solidFill>
                    <a:schemeClr val="tx1"/>
                  </a:solidFill>
                </a:rPr>
                <a:t>DirectX12</a:t>
              </a:r>
              <a:endParaRPr kumimoji="1" lang="ja-JP" altLang="en-US" dirty="0">
                <a:solidFill>
                  <a:schemeClr val="tx1"/>
                </a:solidFill>
              </a:endParaRPr>
            </a:p>
          </p:txBody>
        </p:sp>
        <p:sp>
          <p:nvSpPr>
            <p:cNvPr id="24" name="正方形/長方形 23">
              <a:extLst>
                <a:ext uri="{FF2B5EF4-FFF2-40B4-BE49-F238E27FC236}">
                  <a16:creationId xmlns:a16="http://schemas.microsoft.com/office/drawing/2014/main" id="{9D8D3489-EF4A-4AC6-A3A3-02D1CEECC851}"/>
                </a:ext>
              </a:extLst>
            </p:cNvPr>
            <p:cNvSpPr/>
            <p:nvPr/>
          </p:nvSpPr>
          <p:spPr>
            <a:xfrm>
              <a:off x="6350004" y="1011141"/>
              <a:ext cx="2194560" cy="3324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開発時期　</a:t>
              </a:r>
              <a:r>
                <a:rPr kumimoji="1" lang="en-US" altLang="ja-JP" dirty="0">
                  <a:solidFill>
                    <a:schemeClr val="tx1"/>
                  </a:solidFill>
                </a:rPr>
                <a:t>3</a:t>
              </a:r>
              <a:r>
                <a:rPr kumimoji="1" lang="ja-JP" altLang="en-US" dirty="0">
                  <a:solidFill>
                    <a:schemeClr val="tx1"/>
                  </a:solidFill>
                </a:rPr>
                <a:t>年後期</a:t>
              </a:r>
            </a:p>
          </p:txBody>
        </p:sp>
      </p:grpSp>
      <p:grpSp>
        <p:nvGrpSpPr>
          <p:cNvPr id="11" name="グループ化 10">
            <a:extLst>
              <a:ext uri="{FF2B5EF4-FFF2-40B4-BE49-F238E27FC236}">
                <a16:creationId xmlns:a16="http://schemas.microsoft.com/office/drawing/2014/main" id="{5165E46D-66F0-43D9-92D5-D63BEC46EAF6}"/>
              </a:ext>
            </a:extLst>
          </p:cNvPr>
          <p:cNvGrpSpPr/>
          <p:nvPr/>
        </p:nvGrpSpPr>
        <p:grpSpPr>
          <a:xfrm>
            <a:off x="277258" y="764444"/>
            <a:ext cx="8589483" cy="4963161"/>
            <a:chOff x="277258" y="1638482"/>
            <a:chExt cx="8589483" cy="4963161"/>
          </a:xfrm>
        </p:grpSpPr>
        <p:sp>
          <p:nvSpPr>
            <p:cNvPr id="25" name="正方形/長方形 24">
              <a:extLst>
                <a:ext uri="{FF2B5EF4-FFF2-40B4-BE49-F238E27FC236}">
                  <a16:creationId xmlns:a16="http://schemas.microsoft.com/office/drawing/2014/main" id="{90F511FB-E9D8-4948-8A84-6E379A0B5FC2}"/>
                </a:ext>
              </a:extLst>
            </p:cNvPr>
            <p:cNvSpPr/>
            <p:nvPr/>
          </p:nvSpPr>
          <p:spPr>
            <a:xfrm>
              <a:off x="4771051" y="1731643"/>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89D4EE5-3843-4056-95B5-31DEC7F752C9}"/>
                </a:ext>
              </a:extLst>
            </p:cNvPr>
            <p:cNvSpPr/>
            <p:nvPr/>
          </p:nvSpPr>
          <p:spPr>
            <a:xfrm>
              <a:off x="4706383" y="1638482"/>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a:extLst>
                <a:ext uri="{FF2B5EF4-FFF2-40B4-BE49-F238E27FC236}">
                  <a16:creationId xmlns:a16="http://schemas.microsoft.com/office/drawing/2014/main" id="{2852EB9D-1F70-49FD-BF28-D74B2D1977CB}"/>
                </a:ext>
              </a:extLst>
            </p:cNvPr>
            <p:cNvSpPr/>
            <p:nvPr/>
          </p:nvSpPr>
          <p:spPr>
            <a:xfrm>
              <a:off x="277258" y="4173403"/>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8" name="正方形/長方形 7">
              <a:extLst>
                <a:ext uri="{FF2B5EF4-FFF2-40B4-BE49-F238E27FC236}">
                  <a16:creationId xmlns:a16="http://schemas.microsoft.com/office/drawing/2014/main" id="{8B90637A-4F9A-409E-A35B-363AEAF75AF0}"/>
                </a:ext>
              </a:extLst>
            </p:cNvPr>
            <p:cNvSpPr/>
            <p:nvPr/>
          </p:nvSpPr>
          <p:spPr>
            <a:xfrm>
              <a:off x="277258" y="1638482"/>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9" name="正方形/長方形 8">
              <a:extLst>
                <a:ext uri="{FF2B5EF4-FFF2-40B4-BE49-F238E27FC236}">
                  <a16:creationId xmlns:a16="http://schemas.microsoft.com/office/drawing/2014/main" id="{5932EC43-1222-459C-A2A1-D874BC31F47D}"/>
                </a:ext>
              </a:extLst>
            </p:cNvPr>
            <p:cNvSpPr/>
            <p:nvPr/>
          </p:nvSpPr>
          <p:spPr>
            <a:xfrm>
              <a:off x="4706383" y="4173403"/>
              <a:ext cx="4160358" cy="242824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6" name="正方形/長方形 15">
              <a:extLst>
                <a:ext uri="{FF2B5EF4-FFF2-40B4-BE49-F238E27FC236}">
                  <a16:creationId xmlns:a16="http://schemas.microsoft.com/office/drawing/2014/main" id="{FB9BA615-63D0-485F-8F13-FB523F8F8FF7}"/>
                </a:ext>
              </a:extLst>
            </p:cNvPr>
            <p:cNvSpPr/>
            <p:nvPr/>
          </p:nvSpPr>
          <p:spPr>
            <a:xfrm>
              <a:off x="348656" y="2389389"/>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正方形/長方形 27">
              <a:extLst>
                <a:ext uri="{FF2B5EF4-FFF2-40B4-BE49-F238E27FC236}">
                  <a16:creationId xmlns:a16="http://schemas.microsoft.com/office/drawing/2014/main" id="{D74480E9-4E72-43C7-B962-2756E505E95E}"/>
                </a:ext>
              </a:extLst>
            </p:cNvPr>
            <p:cNvSpPr/>
            <p:nvPr/>
          </p:nvSpPr>
          <p:spPr>
            <a:xfrm>
              <a:off x="348656" y="4944244"/>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4" name="正方形/長方形 33">
              <a:extLst>
                <a:ext uri="{FF2B5EF4-FFF2-40B4-BE49-F238E27FC236}">
                  <a16:creationId xmlns:a16="http://schemas.microsoft.com/office/drawing/2014/main" id="{6DA299BA-B9FD-43B3-8BCB-EA9AF44F3B08}"/>
                </a:ext>
              </a:extLst>
            </p:cNvPr>
            <p:cNvSpPr/>
            <p:nvPr/>
          </p:nvSpPr>
          <p:spPr>
            <a:xfrm>
              <a:off x="4803747" y="4944244"/>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正方形/長方形 32">
              <a:extLst>
                <a:ext uri="{FF2B5EF4-FFF2-40B4-BE49-F238E27FC236}">
                  <a16:creationId xmlns:a16="http://schemas.microsoft.com/office/drawing/2014/main" id="{6DC38074-FA85-488E-A335-33C10D7DD742}"/>
                </a:ext>
              </a:extLst>
            </p:cNvPr>
            <p:cNvSpPr/>
            <p:nvPr/>
          </p:nvSpPr>
          <p:spPr>
            <a:xfrm>
              <a:off x="4803747" y="2389389"/>
              <a:ext cx="2018347" cy="154754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a:extLst>
                <a:ext uri="{FF2B5EF4-FFF2-40B4-BE49-F238E27FC236}">
                  <a16:creationId xmlns:a16="http://schemas.microsoft.com/office/drawing/2014/main" id="{8892B658-CEFF-49A9-97EA-64A0332D827C}"/>
                </a:ext>
              </a:extLst>
            </p:cNvPr>
            <p:cNvSpPr/>
            <p:nvPr/>
          </p:nvSpPr>
          <p:spPr>
            <a:xfrm>
              <a:off x="2438400" y="1731643"/>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600" dirty="0">
                  <a:solidFill>
                    <a:schemeClr val="tx1"/>
                  </a:solidFill>
                </a:rPr>
                <a:t>空間での球体と球体、球体とカプセル形状との当たり判定の実装が課題でした。</a:t>
              </a:r>
            </a:p>
          </p:txBody>
        </p:sp>
        <p:sp>
          <p:nvSpPr>
            <p:cNvPr id="44" name="正方形/長方形 43">
              <a:extLst>
                <a:ext uri="{FF2B5EF4-FFF2-40B4-BE49-F238E27FC236}">
                  <a16:creationId xmlns:a16="http://schemas.microsoft.com/office/drawing/2014/main" id="{E9DF1F28-B3D8-425C-85F5-889007BA9E2C}"/>
                </a:ext>
              </a:extLst>
            </p:cNvPr>
            <p:cNvSpPr/>
            <p:nvPr/>
          </p:nvSpPr>
          <p:spPr>
            <a:xfrm>
              <a:off x="6901429" y="1731642"/>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ある領域と自機がいる地点との当たり判定をとり、領域の内側から出えないように実装しました。</a:t>
              </a:r>
              <a:endParaRPr kumimoji="1" lang="en-US" altLang="ja-JP" dirty="0">
                <a:solidFill>
                  <a:schemeClr val="tx1"/>
                </a:solidFill>
              </a:endParaRPr>
            </a:p>
          </p:txBody>
        </p:sp>
        <p:sp>
          <p:nvSpPr>
            <p:cNvPr id="45" name="正方形/長方形 44">
              <a:extLst>
                <a:ext uri="{FF2B5EF4-FFF2-40B4-BE49-F238E27FC236}">
                  <a16:creationId xmlns:a16="http://schemas.microsoft.com/office/drawing/2014/main" id="{B6B07905-209C-4F6C-9452-134AF46F2A5E}"/>
                </a:ext>
              </a:extLst>
            </p:cNvPr>
            <p:cNvSpPr/>
            <p:nvPr/>
          </p:nvSpPr>
          <p:spPr>
            <a:xfrm>
              <a:off x="2438400" y="4272142"/>
              <a:ext cx="1899920" cy="22307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地形情報をファイルから読み取り、ディプレイメントマップを適用した地形との当たり判定を実装しました。</a:t>
              </a:r>
            </a:p>
          </p:txBody>
        </p:sp>
        <p:sp>
          <p:nvSpPr>
            <p:cNvPr id="46" name="正方形/長方形 45">
              <a:extLst>
                <a:ext uri="{FF2B5EF4-FFF2-40B4-BE49-F238E27FC236}">
                  <a16:creationId xmlns:a16="http://schemas.microsoft.com/office/drawing/2014/main" id="{4AFCD16F-9B5E-4B7B-8BB0-7BBB780360DD}"/>
                </a:ext>
              </a:extLst>
            </p:cNvPr>
            <p:cNvSpPr/>
            <p:nvPr/>
          </p:nvSpPr>
          <p:spPr>
            <a:xfrm>
              <a:off x="6901429" y="4272142"/>
              <a:ext cx="1899920" cy="221964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dirty="0">
                  <a:solidFill>
                    <a:schemeClr val="tx1"/>
                  </a:solidFill>
                </a:rPr>
                <a:t>投射地点に投射するオブジェクトがきちんと届くようすることが課題でした。</a:t>
              </a:r>
            </a:p>
          </p:txBody>
        </p:sp>
        <p:sp>
          <p:nvSpPr>
            <p:cNvPr id="5" name="正方形/長方形 4">
              <a:extLst>
                <a:ext uri="{FF2B5EF4-FFF2-40B4-BE49-F238E27FC236}">
                  <a16:creationId xmlns:a16="http://schemas.microsoft.com/office/drawing/2014/main" id="{3512B536-27FE-4A79-9A0D-F45D623C5724}"/>
                </a:ext>
              </a:extLst>
            </p:cNvPr>
            <p:cNvSpPr/>
            <p:nvPr/>
          </p:nvSpPr>
          <p:spPr>
            <a:xfrm>
              <a:off x="347379" y="1731642"/>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３</a:t>
              </a:r>
              <a:r>
                <a:rPr kumimoji="1" lang="en-US" altLang="ja-JP" dirty="0">
                  <a:solidFill>
                    <a:schemeClr val="tx1"/>
                  </a:solidFill>
                </a:rPr>
                <a:t>D</a:t>
              </a:r>
              <a:r>
                <a:rPr kumimoji="1" lang="ja-JP" altLang="en-US" dirty="0" err="1">
                  <a:solidFill>
                    <a:schemeClr val="tx1"/>
                  </a:solidFill>
                </a:rPr>
                <a:t>での</a:t>
              </a:r>
              <a:r>
                <a:rPr kumimoji="1" lang="ja-JP" altLang="en-US" dirty="0">
                  <a:solidFill>
                    <a:schemeClr val="tx1"/>
                  </a:solidFill>
                </a:rPr>
                <a:t>当たり判定</a:t>
              </a:r>
            </a:p>
          </p:txBody>
        </p:sp>
        <p:sp>
          <p:nvSpPr>
            <p:cNvPr id="26" name="正方形/長方形 25">
              <a:extLst>
                <a:ext uri="{FF2B5EF4-FFF2-40B4-BE49-F238E27FC236}">
                  <a16:creationId xmlns:a16="http://schemas.microsoft.com/office/drawing/2014/main" id="{7CA57045-01CC-48E7-84E5-F15422E471DE}"/>
                </a:ext>
              </a:extLst>
            </p:cNvPr>
            <p:cNvSpPr/>
            <p:nvPr/>
          </p:nvSpPr>
          <p:spPr>
            <a:xfrm>
              <a:off x="4807890" y="1731641"/>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移動可能範囲の制限</a:t>
              </a:r>
            </a:p>
          </p:txBody>
        </p:sp>
        <p:sp>
          <p:nvSpPr>
            <p:cNvPr id="27" name="正方形/長方形 26">
              <a:extLst>
                <a:ext uri="{FF2B5EF4-FFF2-40B4-BE49-F238E27FC236}">
                  <a16:creationId xmlns:a16="http://schemas.microsoft.com/office/drawing/2014/main" id="{9BEA2EA0-111E-4357-98F2-5F1B80132D21}"/>
                </a:ext>
              </a:extLst>
            </p:cNvPr>
            <p:cNvSpPr/>
            <p:nvPr/>
          </p:nvSpPr>
          <p:spPr>
            <a:xfrm>
              <a:off x="4798877" y="4272142"/>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砲台</a:t>
              </a:r>
            </a:p>
          </p:txBody>
        </p:sp>
        <p:sp>
          <p:nvSpPr>
            <p:cNvPr id="29" name="正方形/長方形 28">
              <a:extLst>
                <a:ext uri="{FF2B5EF4-FFF2-40B4-BE49-F238E27FC236}">
                  <a16:creationId xmlns:a16="http://schemas.microsoft.com/office/drawing/2014/main" id="{91537A22-94C1-4A86-B21F-0BEB29CC90E2}"/>
                </a:ext>
              </a:extLst>
            </p:cNvPr>
            <p:cNvSpPr/>
            <p:nvPr/>
          </p:nvSpPr>
          <p:spPr>
            <a:xfrm>
              <a:off x="342651" y="4267771"/>
              <a:ext cx="2010058" cy="52795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傾きのある地形の移動</a:t>
              </a:r>
            </a:p>
          </p:txBody>
        </p:sp>
      </p:grpSp>
      <p:sp>
        <p:nvSpPr>
          <p:cNvPr id="30" name="タイトル 1">
            <a:extLst>
              <a:ext uri="{FF2B5EF4-FFF2-40B4-BE49-F238E27FC236}">
                <a16:creationId xmlns:a16="http://schemas.microsoft.com/office/drawing/2014/main" id="{2D7AEFA6-4B3A-4C1B-866B-473403F734C2}"/>
              </a:ext>
            </a:extLst>
          </p:cNvPr>
          <p:cNvSpPr txBox="1">
            <a:spLocks/>
          </p:cNvSpPr>
          <p:nvPr/>
        </p:nvSpPr>
        <p:spPr>
          <a:xfrm>
            <a:off x="142877" y="152400"/>
            <a:ext cx="984884" cy="440212"/>
          </a:xfrm>
          <a:prstGeom prst="rect">
            <a:avLst/>
          </a:prstGeom>
          <a:solidFill>
            <a:schemeClr val="bg1"/>
          </a:solid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2400" dirty="0"/>
              <a:t>3</a:t>
            </a:r>
            <a:r>
              <a:rPr lang="ja-JP" altLang="en-US" sz="2400" dirty="0"/>
              <a:t>年次</a:t>
            </a:r>
            <a:endParaRPr lang="en-US" altLang="ja-JP" sz="2400" dirty="0"/>
          </a:p>
        </p:txBody>
      </p:sp>
      <p:cxnSp>
        <p:nvCxnSpPr>
          <p:cNvPr id="31" name="直線コネクタ 30">
            <a:extLst>
              <a:ext uri="{FF2B5EF4-FFF2-40B4-BE49-F238E27FC236}">
                <a16:creationId xmlns:a16="http://schemas.microsoft.com/office/drawing/2014/main" id="{FCC22276-97A7-47F7-A240-CA46C2AAE927}"/>
              </a:ext>
            </a:extLst>
          </p:cNvPr>
          <p:cNvCxnSpPr>
            <a:cxnSpLocks/>
          </p:cNvCxnSpPr>
          <p:nvPr/>
        </p:nvCxnSpPr>
        <p:spPr>
          <a:xfrm>
            <a:off x="142875" y="584992"/>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418CEEDA-963E-4BAC-8474-1CA0F6801D71}"/>
              </a:ext>
            </a:extLst>
          </p:cNvPr>
          <p:cNvCxnSpPr>
            <a:cxnSpLocks/>
          </p:cNvCxnSpPr>
          <p:nvPr/>
        </p:nvCxnSpPr>
        <p:spPr>
          <a:xfrm>
            <a:off x="142875" y="152400"/>
            <a:ext cx="98488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5" name="図 34">
            <a:extLst>
              <a:ext uri="{FF2B5EF4-FFF2-40B4-BE49-F238E27FC236}">
                <a16:creationId xmlns:a16="http://schemas.microsoft.com/office/drawing/2014/main" id="{9EAB9114-6FDC-4873-BA4E-2E8440289196}"/>
              </a:ext>
            </a:extLst>
          </p:cNvPr>
          <p:cNvPicPr>
            <a:picLocks noChangeAspect="1"/>
          </p:cNvPicPr>
          <p:nvPr/>
        </p:nvPicPr>
        <p:blipFill>
          <a:blip r:embed="rId3"/>
          <a:stretch>
            <a:fillRect/>
          </a:stretch>
        </p:blipFill>
        <p:spPr>
          <a:xfrm>
            <a:off x="4835166" y="4108532"/>
            <a:ext cx="1955508" cy="1465654"/>
          </a:xfrm>
          <a:prstGeom prst="rect">
            <a:avLst/>
          </a:prstGeom>
        </p:spPr>
      </p:pic>
      <p:pic>
        <p:nvPicPr>
          <p:cNvPr id="36" name="図 35">
            <a:extLst>
              <a:ext uri="{FF2B5EF4-FFF2-40B4-BE49-F238E27FC236}">
                <a16:creationId xmlns:a16="http://schemas.microsoft.com/office/drawing/2014/main" id="{05658637-76E7-47E0-AD7B-DBC93409CF60}"/>
              </a:ext>
            </a:extLst>
          </p:cNvPr>
          <p:cNvPicPr>
            <a:picLocks noChangeAspect="1"/>
          </p:cNvPicPr>
          <p:nvPr/>
        </p:nvPicPr>
        <p:blipFill>
          <a:blip r:embed="rId4"/>
          <a:stretch>
            <a:fillRect/>
          </a:stretch>
        </p:blipFill>
        <p:spPr>
          <a:xfrm>
            <a:off x="380075" y="4108532"/>
            <a:ext cx="1955508" cy="1465656"/>
          </a:xfrm>
          <a:prstGeom prst="rect">
            <a:avLst/>
          </a:prstGeom>
        </p:spPr>
      </p:pic>
      <p:pic>
        <p:nvPicPr>
          <p:cNvPr id="37" name="図 36">
            <a:extLst>
              <a:ext uri="{FF2B5EF4-FFF2-40B4-BE49-F238E27FC236}">
                <a16:creationId xmlns:a16="http://schemas.microsoft.com/office/drawing/2014/main" id="{500705D2-67AC-4DE5-B86F-0D6E79FC00B6}"/>
              </a:ext>
            </a:extLst>
          </p:cNvPr>
          <p:cNvPicPr>
            <a:picLocks noChangeAspect="1"/>
          </p:cNvPicPr>
          <p:nvPr/>
        </p:nvPicPr>
        <p:blipFill>
          <a:blip r:embed="rId5"/>
          <a:stretch>
            <a:fillRect/>
          </a:stretch>
        </p:blipFill>
        <p:spPr>
          <a:xfrm>
            <a:off x="380075" y="1553679"/>
            <a:ext cx="1955508" cy="1465654"/>
          </a:xfrm>
          <a:prstGeom prst="rect">
            <a:avLst/>
          </a:prstGeom>
        </p:spPr>
      </p:pic>
      <p:pic>
        <p:nvPicPr>
          <p:cNvPr id="38" name="図 37">
            <a:extLst>
              <a:ext uri="{FF2B5EF4-FFF2-40B4-BE49-F238E27FC236}">
                <a16:creationId xmlns:a16="http://schemas.microsoft.com/office/drawing/2014/main" id="{23909A55-5605-4997-B936-15A010A74EA8}"/>
              </a:ext>
            </a:extLst>
          </p:cNvPr>
          <p:cNvPicPr>
            <a:picLocks noChangeAspect="1"/>
          </p:cNvPicPr>
          <p:nvPr/>
        </p:nvPicPr>
        <p:blipFill>
          <a:blip r:embed="rId6"/>
          <a:stretch>
            <a:fillRect/>
          </a:stretch>
        </p:blipFill>
        <p:spPr>
          <a:xfrm>
            <a:off x="4834026" y="1553677"/>
            <a:ext cx="1955508" cy="1465656"/>
          </a:xfrm>
          <a:prstGeom prst="rect">
            <a:avLst/>
          </a:prstGeom>
        </p:spPr>
      </p:pic>
    </p:spTree>
    <p:extLst>
      <p:ext uri="{BB962C8B-B14F-4D97-AF65-F5344CB8AC3E}">
        <p14:creationId xmlns:p14="http://schemas.microsoft.com/office/powerpoint/2010/main" val="323677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6BC9F3">
                <a:lumMod val="82000"/>
                <a:lumOff val="18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E60082-AC6E-4856-A133-C1207100489C}"/>
              </a:ext>
            </a:extLst>
          </p:cNvPr>
          <p:cNvSpPr>
            <a:spLocks noGrp="1"/>
          </p:cNvSpPr>
          <p:nvPr>
            <p:ph type="title"/>
          </p:nvPr>
        </p:nvSpPr>
        <p:spPr>
          <a:xfrm>
            <a:off x="0" y="2700231"/>
            <a:ext cx="9144000" cy="1457538"/>
          </a:xfrm>
          <a:solidFill>
            <a:schemeClr val="bg1"/>
          </a:solidFill>
          <a:ln w="38100">
            <a:noFill/>
          </a:ln>
        </p:spPr>
        <p:txBody>
          <a:bodyPr anchor="ctr">
            <a:normAutofit fontScale="90000"/>
          </a:bodyPr>
          <a:lstStyle/>
          <a:p>
            <a:pPr algn="ctr"/>
            <a:r>
              <a:rPr kumimoji="1" lang="en-US" altLang="ja-JP" sz="5400" dirty="0">
                <a:latin typeface="装甲明朝" panose="02000600000000000000" pitchFamily="2" charset="-128"/>
                <a:ea typeface="装甲明朝" panose="02000600000000000000" pitchFamily="2" charset="-128"/>
              </a:rPr>
              <a:t>Thank you for watching</a:t>
            </a:r>
            <a:endParaRPr kumimoji="1" lang="ja-JP" altLang="en-US" sz="5400" dirty="0">
              <a:latin typeface="装甲明朝" panose="02000600000000000000" pitchFamily="2" charset="-128"/>
              <a:ea typeface="装甲明朝" panose="02000600000000000000" pitchFamily="2" charset="-128"/>
            </a:endParaRPr>
          </a:p>
        </p:txBody>
      </p:sp>
      <p:cxnSp>
        <p:nvCxnSpPr>
          <p:cNvPr id="4" name="直線コネクタ 3">
            <a:extLst>
              <a:ext uri="{FF2B5EF4-FFF2-40B4-BE49-F238E27FC236}">
                <a16:creationId xmlns:a16="http://schemas.microsoft.com/office/drawing/2014/main" id="{FBC7C0E0-44A7-4C1F-8C8D-7418617BF969}"/>
              </a:ext>
            </a:extLst>
          </p:cNvPr>
          <p:cNvCxnSpPr>
            <a:cxnSpLocks/>
          </p:cNvCxnSpPr>
          <p:nvPr/>
        </p:nvCxnSpPr>
        <p:spPr>
          <a:xfrm>
            <a:off x="0" y="2700231"/>
            <a:ext cx="9144000" cy="0"/>
          </a:xfrm>
          <a:prstGeom prst="line">
            <a:avLst/>
          </a:prstGeom>
          <a:ln w="57150">
            <a:solidFill>
              <a:srgbClr val="1A9A94"/>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788DA1D-8839-4528-9FC7-F29B4B0F977D}"/>
              </a:ext>
            </a:extLst>
          </p:cNvPr>
          <p:cNvCxnSpPr>
            <a:cxnSpLocks/>
          </p:cNvCxnSpPr>
          <p:nvPr/>
        </p:nvCxnSpPr>
        <p:spPr>
          <a:xfrm>
            <a:off x="0" y="4174603"/>
            <a:ext cx="9144000" cy="0"/>
          </a:xfrm>
          <a:prstGeom prst="line">
            <a:avLst/>
          </a:prstGeom>
          <a:ln w="57150">
            <a:solidFill>
              <a:srgbClr val="1A9A9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81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ADEF51D-0CD8-4F92-A7E9-0C80838F1A33}"/>
              </a:ext>
            </a:extLst>
          </p:cNvPr>
          <p:cNvSpPr/>
          <p:nvPr/>
        </p:nvSpPr>
        <p:spPr>
          <a:xfrm>
            <a:off x="142876" y="5770879"/>
            <a:ext cx="8858249" cy="93471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620714"/>
            <a:ext cx="8858249" cy="50922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タイトル 1">
            <a:extLst>
              <a:ext uri="{FF2B5EF4-FFF2-40B4-BE49-F238E27FC236}">
                <a16:creationId xmlns:a16="http://schemas.microsoft.com/office/drawing/2014/main" id="{98E7A5A7-036C-4940-81DA-08967452BEBA}"/>
              </a:ext>
            </a:extLst>
          </p:cNvPr>
          <p:cNvSpPr txBox="1">
            <a:spLocks/>
          </p:cNvSpPr>
          <p:nvPr/>
        </p:nvSpPr>
        <p:spPr>
          <a:xfrm>
            <a:off x="7840977" y="152400"/>
            <a:ext cx="1160148" cy="576262"/>
          </a:xfrm>
          <a:prstGeom prst="rect">
            <a:avLst/>
          </a:prstGeom>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solidFill>
                  <a:schemeClr val="bg2">
                    <a:lumMod val="50000"/>
                  </a:schemeClr>
                </a:solidFill>
                <a:latin typeface="+mj-ea"/>
              </a:rPr>
              <a:t>TBDR</a:t>
            </a:r>
            <a:endParaRPr lang="ja-JP" altLang="en-US" dirty="0">
              <a:solidFill>
                <a:schemeClr val="bg2">
                  <a:lumMod val="50000"/>
                </a:schemeClr>
              </a:solidFill>
              <a:latin typeface="+mj-ea"/>
            </a:endParaRPr>
          </a:p>
        </p:txBody>
      </p:sp>
      <p:grpSp>
        <p:nvGrpSpPr>
          <p:cNvPr id="2" name="グループ化 1">
            <a:extLst>
              <a:ext uri="{FF2B5EF4-FFF2-40B4-BE49-F238E27FC236}">
                <a16:creationId xmlns:a16="http://schemas.microsoft.com/office/drawing/2014/main" id="{CCAE0B32-FFD2-4152-BAA0-8C219A023EFF}"/>
              </a:ext>
            </a:extLst>
          </p:cNvPr>
          <p:cNvGrpSpPr/>
          <p:nvPr/>
        </p:nvGrpSpPr>
        <p:grpSpPr>
          <a:xfrm>
            <a:off x="289364" y="889777"/>
            <a:ext cx="8565267" cy="1320023"/>
            <a:chOff x="289364" y="889777"/>
            <a:chExt cx="8565267" cy="1393726"/>
          </a:xfrm>
        </p:grpSpPr>
        <p:sp>
          <p:nvSpPr>
            <p:cNvPr id="11" name="四角形: 角を丸くする 10">
              <a:extLst>
                <a:ext uri="{FF2B5EF4-FFF2-40B4-BE49-F238E27FC236}">
                  <a16:creationId xmlns:a16="http://schemas.microsoft.com/office/drawing/2014/main" id="{DC736A71-DC9F-40D8-AF86-D7575B428C01}"/>
                </a:ext>
              </a:extLst>
            </p:cNvPr>
            <p:cNvSpPr/>
            <p:nvPr/>
          </p:nvSpPr>
          <p:spPr>
            <a:xfrm>
              <a:off x="289364" y="1091696"/>
              <a:ext cx="8565267" cy="1191807"/>
            </a:xfrm>
            <a:prstGeom prst="roundRect">
              <a:avLst>
                <a:gd name="adj" fmla="val 4401"/>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sz="1600" dirty="0">
                <a:solidFill>
                  <a:schemeClr val="tx1"/>
                </a:solidFill>
              </a:endParaRPr>
            </a:p>
          </p:txBody>
        </p:sp>
        <p:sp>
          <p:nvSpPr>
            <p:cNvPr id="3" name="四角形: 角を丸くする 2">
              <a:extLst>
                <a:ext uri="{FF2B5EF4-FFF2-40B4-BE49-F238E27FC236}">
                  <a16:creationId xmlns:a16="http://schemas.microsoft.com/office/drawing/2014/main" id="{832CA8B1-C341-41C2-9617-C7C4408524A1}"/>
                </a:ext>
              </a:extLst>
            </p:cNvPr>
            <p:cNvSpPr/>
            <p:nvPr/>
          </p:nvSpPr>
          <p:spPr>
            <a:xfrm>
              <a:off x="289364" y="889777"/>
              <a:ext cx="2307532" cy="403838"/>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タイル単位での並列化</a:t>
              </a:r>
            </a:p>
          </p:txBody>
        </p:sp>
        <p:sp>
          <p:nvSpPr>
            <p:cNvPr id="15" name="四角形: 角を丸くする 14">
              <a:extLst>
                <a:ext uri="{FF2B5EF4-FFF2-40B4-BE49-F238E27FC236}">
                  <a16:creationId xmlns:a16="http://schemas.microsoft.com/office/drawing/2014/main" id="{59FB7530-0600-484A-A503-78EE1F52A016}"/>
                </a:ext>
              </a:extLst>
            </p:cNvPr>
            <p:cNvSpPr/>
            <p:nvPr/>
          </p:nvSpPr>
          <p:spPr>
            <a:xfrm>
              <a:off x="373380" y="1293614"/>
              <a:ext cx="8412480" cy="916185"/>
            </a:xfrm>
            <a:prstGeom prst="roundRect">
              <a:avLst>
                <a:gd name="adj" fmla="val 44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スクリーンを</a:t>
              </a:r>
              <a:r>
                <a:rPr kumimoji="1" lang="en-US" altLang="ja-JP" sz="1600" dirty="0">
                  <a:solidFill>
                    <a:schemeClr val="tx1"/>
                  </a:solidFill>
                </a:rPr>
                <a:t>Dispatch</a:t>
              </a:r>
              <a:r>
                <a:rPr kumimoji="1" lang="ja-JP" altLang="en-US" sz="1600" dirty="0">
                  <a:solidFill>
                    <a:schemeClr val="tx1"/>
                  </a:solidFill>
                </a:rPr>
                <a:t>のパラメータで分割し、それぞれのタイルの</a:t>
              </a:r>
              <a:r>
                <a:rPr kumimoji="1" lang="en-US" altLang="ja-JP" sz="1600" dirty="0">
                  <a:solidFill>
                    <a:schemeClr val="tx1"/>
                  </a:solidFill>
                </a:rPr>
                <a:t>1</a:t>
              </a:r>
              <a:r>
                <a:rPr kumimoji="1" lang="ja-JP" altLang="en-US" sz="1600" dirty="0">
                  <a:solidFill>
                    <a:schemeClr val="tx1"/>
                  </a:solidFill>
                </a:rPr>
                <a:t>ピクセル目を計算する際に、そのタイルが持っているピクセル数分の深度値を計算し、そのタイルの最小、最大深度を計算する。その後、すべてのスレッドの計算を合わせるためにシェーダ内で同期をとる。</a:t>
              </a:r>
            </a:p>
          </p:txBody>
        </p:sp>
      </p:grpSp>
      <p:grpSp>
        <p:nvGrpSpPr>
          <p:cNvPr id="8" name="グループ化 7">
            <a:extLst>
              <a:ext uri="{FF2B5EF4-FFF2-40B4-BE49-F238E27FC236}">
                <a16:creationId xmlns:a16="http://schemas.microsoft.com/office/drawing/2014/main" id="{2C469976-32EB-4164-A9FD-89688BDE659E}"/>
              </a:ext>
            </a:extLst>
          </p:cNvPr>
          <p:cNvGrpSpPr/>
          <p:nvPr/>
        </p:nvGrpSpPr>
        <p:grpSpPr>
          <a:xfrm>
            <a:off x="289363" y="2508009"/>
            <a:ext cx="8565267" cy="1314691"/>
            <a:chOff x="289363" y="2508009"/>
            <a:chExt cx="8565267" cy="1393726"/>
          </a:xfrm>
        </p:grpSpPr>
        <p:sp>
          <p:nvSpPr>
            <p:cNvPr id="12" name="四角形: 角を丸くする 11">
              <a:extLst>
                <a:ext uri="{FF2B5EF4-FFF2-40B4-BE49-F238E27FC236}">
                  <a16:creationId xmlns:a16="http://schemas.microsoft.com/office/drawing/2014/main" id="{65DE093D-DFA4-4027-8C66-5A0335C6AE8C}"/>
                </a:ext>
              </a:extLst>
            </p:cNvPr>
            <p:cNvSpPr/>
            <p:nvPr/>
          </p:nvSpPr>
          <p:spPr>
            <a:xfrm>
              <a:off x="289363" y="2709928"/>
              <a:ext cx="8565267" cy="1191807"/>
            </a:xfrm>
            <a:prstGeom prst="roundRect">
              <a:avLst>
                <a:gd name="adj" fmla="val 4401"/>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p>
          </p:txBody>
        </p:sp>
        <p:sp>
          <p:nvSpPr>
            <p:cNvPr id="6" name="四角形: 角を丸くする 5">
              <a:extLst>
                <a:ext uri="{FF2B5EF4-FFF2-40B4-BE49-F238E27FC236}">
                  <a16:creationId xmlns:a16="http://schemas.microsoft.com/office/drawing/2014/main" id="{3271E0D1-E28A-4C7F-A9A6-4590E4B1025E}"/>
                </a:ext>
              </a:extLst>
            </p:cNvPr>
            <p:cNvSpPr/>
            <p:nvPr/>
          </p:nvSpPr>
          <p:spPr>
            <a:xfrm>
              <a:off x="289365" y="2508009"/>
              <a:ext cx="2923227" cy="40383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ライト単位のカリングの並列化</a:t>
              </a:r>
            </a:p>
          </p:txBody>
        </p:sp>
        <p:sp>
          <p:nvSpPr>
            <p:cNvPr id="16" name="四角形: 角を丸くする 15">
              <a:extLst>
                <a:ext uri="{FF2B5EF4-FFF2-40B4-BE49-F238E27FC236}">
                  <a16:creationId xmlns:a16="http://schemas.microsoft.com/office/drawing/2014/main" id="{0DF2E8D9-464A-4F4C-A6F7-95C4A1CE38A7}"/>
                </a:ext>
              </a:extLst>
            </p:cNvPr>
            <p:cNvSpPr/>
            <p:nvPr/>
          </p:nvSpPr>
          <p:spPr>
            <a:xfrm>
              <a:off x="362611" y="2911846"/>
              <a:ext cx="8423250" cy="913394"/>
            </a:xfrm>
            <a:prstGeom prst="roundRect">
              <a:avLst>
                <a:gd name="adj" fmla="val 44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カリング処理に入る前に各タイルの最小・最大深度値、プロジェクション行列、タイルのスケール値からフラスタムを定義して、 それとライトの影響範囲から当たり判定を行う。もし当たっていたならタイルが持っているライトバッファにインデックス値を書き込む。</a:t>
              </a:r>
            </a:p>
          </p:txBody>
        </p:sp>
      </p:grpSp>
      <p:grpSp>
        <p:nvGrpSpPr>
          <p:cNvPr id="9" name="グループ化 8">
            <a:extLst>
              <a:ext uri="{FF2B5EF4-FFF2-40B4-BE49-F238E27FC236}">
                <a16:creationId xmlns:a16="http://schemas.microsoft.com/office/drawing/2014/main" id="{E430E01A-E907-4F5A-8044-A69105E7780F}"/>
              </a:ext>
            </a:extLst>
          </p:cNvPr>
          <p:cNvGrpSpPr/>
          <p:nvPr/>
        </p:nvGrpSpPr>
        <p:grpSpPr>
          <a:xfrm>
            <a:off x="289364" y="4126243"/>
            <a:ext cx="8565267" cy="1309358"/>
            <a:chOff x="289364" y="4126242"/>
            <a:chExt cx="8565267" cy="1393725"/>
          </a:xfrm>
        </p:grpSpPr>
        <p:sp>
          <p:nvSpPr>
            <p:cNvPr id="13" name="四角形: 角を丸くする 12">
              <a:extLst>
                <a:ext uri="{FF2B5EF4-FFF2-40B4-BE49-F238E27FC236}">
                  <a16:creationId xmlns:a16="http://schemas.microsoft.com/office/drawing/2014/main" id="{07622522-50C4-480C-850E-3CCCE15ABABA}"/>
                </a:ext>
              </a:extLst>
            </p:cNvPr>
            <p:cNvSpPr/>
            <p:nvPr/>
          </p:nvSpPr>
          <p:spPr>
            <a:xfrm>
              <a:off x="289364" y="4328160"/>
              <a:ext cx="8565267" cy="1191807"/>
            </a:xfrm>
            <a:prstGeom prst="roundRect">
              <a:avLst>
                <a:gd name="adj" fmla="val 4401"/>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sz="1600" dirty="0"/>
            </a:p>
          </p:txBody>
        </p:sp>
        <p:sp>
          <p:nvSpPr>
            <p:cNvPr id="7" name="四角形: 角を丸くする 6">
              <a:extLst>
                <a:ext uri="{FF2B5EF4-FFF2-40B4-BE49-F238E27FC236}">
                  <a16:creationId xmlns:a16="http://schemas.microsoft.com/office/drawing/2014/main" id="{96FAE64A-FD1F-4DF0-92D7-F4730413A4AA}"/>
                </a:ext>
              </a:extLst>
            </p:cNvPr>
            <p:cNvSpPr/>
            <p:nvPr/>
          </p:nvSpPr>
          <p:spPr>
            <a:xfrm>
              <a:off x="289366" y="4126242"/>
              <a:ext cx="3520634" cy="40383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ライティングピクセル単位での並列化</a:t>
              </a:r>
            </a:p>
          </p:txBody>
        </p:sp>
        <p:sp>
          <p:nvSpPr>
            <p:cNvPr id="17" name="四角形: 角を丸くする 16">
              <a:extLst>
                <a:ext uri="{FF2B5EF4-FFF2-40B4-BE49-F238E27FC236}">
                  <a16:creationId xmlns:a16="http://schemas.microsoft.com/office/drawing/2014/main" id="{E19635F8-3A43-4EFF-AB7C-B5E33B32D81C}"/>
                </a:ext>
              </a:extLst>
            </p:cNvPr>
            <p:cNvSpPr/>
            <p:nvPr/>
          </p:nvSpPr>
          <p:spPr>
            <a:xfrm>
              <a:off x="373380" y="4530079"/>
              <a:ext cx="8412480" cy="925841"/>
            </a:xfrm>
            <a:prstGeom prst="roundRect">
              <a:avLst>
                <a:gd name="adj" fmla="val 440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rPr>
                <a:t>タイル毎にカリングされたライトを参照して各ピクセルのライティング処理を行う。</a:t>
              </a:r>
              <a:endParaRPr kumimoji="1" lang="en-US" altLang="ja-JP" sz="1600" dirty="0">
                <a:solidFill>
                  <a:schemeClr val="tx1"/>
                </a:solidFill>
              </a:endParaRPr>
            </a:p>
            <a:p>
              <a:r>
                <a:rPr kumimoji="1" lang="ja-JP" altLang="en-US" sz="1600" dirty="0">
                  <a:solidFill>
                    <a:schemeClr val="tx1"/>
                  </a:solidFill>
                </a:rPr>
                <a:t>この時点でピクセルのライティングに必要なライトは算出しているので、ライティングを行い、 </a:t>
              </a:r>
              <a:r>
                <a:rPr kumimoji="1" lang="en-US" altLang="ja-JP" sz="1600" dirty="0">
                  <a:solidFill>
                    <a:schemeClr val="tx1"/>
                  </a:solidFill>
                </a:rPr>
                <a:t>UAV</a:t>
              </a:r>
              <a:r>
                <a:rPr kumimoji="1" lang="ja-JP" altLang="en-US" sz="1600" dirty="0">
                  <a:solidFill>
                    <a:schemeClr val="tx1"/>
                  </a:solidFill>
                </a:rPr>
                <a:t>化した出力バッファへと出力を行う。</a:t>
              </a:r>
            </a:p>
          </p:txBody>
        </p:sp>
      </p:grpSp>
      <p:sp>
        <p:nvSpPr>
          <p:cNvPr id="18" name="正方形/長方形 17">
            <a:extLst>
              <a:ext uri="{FF2B5EF4-FFF2-40B4-BE49-F238E27FC236}">
                <a16:creationId xmlns:a16="http://schemas.microsoft.com/office/drawing/2014/main" id="{989D81B2-81ED-4F34-9F82-2F051EC21220}"/>
              </a:ext>
            </a:extLst>
          </p:cNvPr>
          <p:cNvSpPr/>
          <p:nvPr/>
        </p:nvSpPr>
        <p:spPr>
          <a:xfrm>
            <a:off x="146050" y="5837416"/>
            <a:ext cx="8794749" cy="788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既存の遅延レンダリングとコンピュートシェーダーを組み合わせた、 スクリーンをタイル状に分割し、 ピクセル単位でタイルの最手前・最奥の検出、タイル単位でライトのカリング処理、ピクセル単位でのライティングのそれぞれを、並列で処理するライティング高速化技法です。</a:t>
            </a:r>
            <a:endParaRPr kumimoji="1" lang="en-US" altLang="ja-JP" sz="1600" dirty="0">
              <a:solidFill>
                <a:schemeClr val="tx1"/>
              </a:solidFill>
              <a:latin typeface="+mn-ea"/>
            </a:endParaRPr>
          </a:p>
          <a:p>
            <a:pPr algn="l"/>
            <a:endParaRPr kumimoji="1" lang="ja-JP" altLang="en-US" dirty="0"/>
          </a:p>
        </p:txBody>
      </p:sp>
    </p:spTree>
    <p:extLst>
      <p:ext uri="{BB962C8B-B14F-4D97-AF65-F5344CB8AC3E}">
        <p14:creationId xmlns:p14="http://schemas.microsoft.com/office/powerpoint/2010/main" val="378767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ADEF51D-0CD8-4F92-A7E9-0C80838F1A33}"/>
              </a:ext>
            </a:extLst>
          </p:cNvPr>
          <p:cNvSpPr/>
          <p:nvPr/>
        </p:nvSpPr>
        <p:spPr>
          <a:xfrm>
            <a:off x="142875" y="5277798"/>
            <a:ext cx="8858249" cy="14278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10" name="正方形/長方形 9">
            <a:extLst>
              <a:ext uri="{FF2B5EF4-FFF2-40B4-BE49-F238E27FC236}">
                <a16:creationId xmlns:a16="http://schemas.microsoft.com/office/drawing/2014/main" id="{A3EC7EE6-C84D-4C80-B759-0E4BCBB1AC8F}"/>
              </a:ext>
            </a:extLst>
          </p:cNvPr>
          <p:cNvSpPr/>
          <p:nvPr/>
        </p:nvSpPr>
        <p:spPr>
          <a:xfrm>
            <a:off x="142877" y="620714"/>
            <a:ext cx="8853674" cy="45275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pic>
        <p:nvPicPr>
          <p:cNvPr id="7" name="図 6">
            <a:extLst>
              <a:ext uri="{FF2B5EF4-FFF2-40B4-BE49-F238E27FC236}">
                <a16:creationId xmlns:a16="http://schemas.microsoft.com/office/drawing/2014/main" id="{90358019-B209-4D0E-A0CF-7C749A93A297}"/>
              </a:ext>
            </a:extLst>
          </p:cNvPr>
          <p:cNvPicPr>
            <a:picLocks noChangeAspect="1"/>
          </p:cNvPicPr>
          <p:nvPr/>
        </p:nvPicPr>
        <p:blipFill>
          <a:blip r:embed="rId3"/>
          <a:stretch>
            <a:fillRect/>
          </a:stretch>
        </p:blipFill>
        <p:spPr>
          <a:xfrm>
            <a:off x="813608" y="1158240"/>
            <a:ext cx="7555692" cy="3843845"/>
          </a:xfrm>
          <a:prstGeom prst="rect">
            <a:avLst/>
          </a:prstGeom>
        </p:spPr>
      </p:pic>
      <p:sp>
        <p:nvSpPr>
          <p:cNvPr id="6" name="タイトル 1">
            <a:extLst>
              <a:ext uri="{FF2B5EF4-FFF2-40B4-BE49-F238E27FC236}">
                <a16:creationId xmlns:a16="http://schemas.microsoft.com/office/drawing/2014/main" id="{01B2E51B-8F8C-4974-A4FF-10835AE21699}"/>
              </a:ext>
            </a:extLst>
          </p:cNvPr>
          <p:cNvSpPr txBox="1">
            <a:spLocks/>
          </p:cNvSpPr>
          <p:nvPr/>
        </p:nvSpPr>
        <p:spPr>
          <a:xfrm>
            <a:off x="7840977" y="152400"/>
            <a:ext cx="1160148" cy="576262"/>
          </a:xfrm>
          <a:prstGeom prst="rect">
            <a:avLst/>
          </a:prstGeom>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solidFill>
                  <a:schemeClr val="bg2">
                    <a:lumMod val="50000"/>
                  </a:schemeClr>
                </a:solidFill>
                <a:latin typeface="+mj-ea"/>
              </a:rPr>
              <a:t>TBDR</a:t>
            </a:r>
            <a:endParaRPr lang="ja-JP" altLang="en-US" dirty="0">
              <a:solidFill>
                <a:schemeClr val="bg2">
                  <a:lumMod val="50000"/>
                </a:schemeClr>
              </a:solidFill>
              <a:latin typeface="+mj-ea"/>
            </a:endParaRPr>
          </a:p>
        </p:txBody>
      </p:sp>
      <p:sp>
        <p:nvSpPr>
          <p:cNvPr id="2" name="正方形/長方形 1">
            <a:extLst>
              <a:ext uri="{FF2B5EF4-FFF2-40B4-BE49-F238E27FC236}">
                <a16:creationId xmlns:a16="http://schemas.microsoft.com/office/drawing/2014/main" id="{4B0DF59E-04B5-4A52-9BD8-8CCE8DB51C84}"/>
              </a:ext>
            </a:extLst>
          </p:cNvPr>
          <p:cNvSpPr/>
          <p:nvPr/>
        </p:nvSpPr>
        <p:spPr>
          <a:xfrm>
            <a:off x="813608" y="822959"/>
            <a:ext cx="2198578" cy="335281"/>
          </a:xfrm>
          <a:prstGeom prst="rect">
            <a:avLst/>
          </a:prstGeom>
          <a:solidFill>
            <a:schemeClr val="accent4">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各バッファのフォーマット</a:t>
            </a:r>
          </a:p>
        </p:txBody>
      </p:sp>
      <p:sp>
        <p:nvSpPr>
          <p:cNvPr id="8" name="正方形/長方形 7">
            <a:extLst>
              <a:ext uri="{FF2B5EF4-FFF2-40B4-BE49-F238E27FC236}">
                <a16:creationId xmlns:a16="http://schemas.microsoft.com/office/drawing/2014/main" id="{38E6D6EE-7224-43C2-8D1E-43692C95B8A9}"/>
              </a:ext>
            </a:extLst>
          </p:cNvPr>
          <p:cNvSpPr/>
          <p:nvPr/>
        </p:nvSpPr>
        <p:spPr>
          <a:xfrm>
            <a:off x="458932" y="5358390"/>
            <a:ext cx="8412018" cy="1201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実装にあたり、</a:t>
            </a:r>
            <a:r>
              <a:rPr kumimoji="1" lang="en-US" altLang="ja-JP" sz="1500" dirty="0">
                <a:solidFill>
                  <a:schemeClr val="tx1"/>
                </a:solidFill>
                <a:latin typeface="+mn-ea"/>
              </a:rPr>
              <a:t>GBuffer</a:t>
            </a:r>
            <a:r>
              <a:rPr kumimoji="1" lang="ja-JP" altLang="en-US" sz="1600" dirty="0">
                <a:solidFill>
                  <a:schemeClr val="tx1"/>
                </a:solidFill>
                <a:latin typeface="+mn-ea"/>
              </a:rPr>
              <a:t>に法線マップ、スペキュラマップ、アルベドマップ用のリソースを用意しました。法線・</a:t>
            </a:r>
            <a:endParaRPr kumimoji="1" lang="en-US" altLang="ja-JP" sz="1600" dirty="0">
              <a:solidFill>
                <a:schemeClr val="tx1"/>
              </a:solidFill>
              <a:latin typeface="+mn-ea"/>
            </a:endParaRPr>
          </a:p>
          <a:p>
            <a:r>
              <a:rPr kumimoji="1" lang="ja-JP" altLang="en-US" sz="1600" dirty="0">
                <a:solidFill>
                  <a:schemeClr val="tx1"/>
                </a:solidFill>
                <a:latin typeface="+mn-ea"/>
              </a:rPr>
              <a:t>スペキュラ・アルベドマップはそれぞれ</a:t>
            </a:r>
            <a:r>
              <a:rPr kumimoji="1" lang="en-US" altLang="ja-JP" sz="1400" dirty="0">
                <a:solidFill>
                  <a:schemeClr val="tx1"/>
                </a:solidFill>
                <a:latin typeface="+mn-ea"/>
              </a:rPr>
              <a:t>R16G16B16A16_FLOAT</a:t>
            </a:r>
            <a:r>
              <a:rPr kumimoji="1" lang="ja-JP" altLang="en-US" sz="1600" dirty="0">
                <a:solidFill>
                  <a:schemeClr val="tx1"/>
                </a:solidFill>
                <a:latin typeface="+mn-ea"/>
              </a:rPr>
              <a:t>で実装しました。なお、スペキュラマップについては空き要素</a:t>
            </a:r>
            <a:r>
              <a:rPr kumimoji="1" lang="en-US" altLang="ja-JP" sz="1600" dirty="0">
                <a:solidFill>
                  <a:schemeClr val="tx1"/>
                </a:solidFill>
                <a:latin typeface="+mn-ea"/>
              </a:rPr>
              <a:t>(B16)</a:t>
            </a:r>
            <a:r>
              <a:rPr kumimoji="1" lang="ja-JP" altLang="en-US" sz="1600" dirty="0">
                <a:solidFill>
                  <a:schemeClr val="tx1"/>
                </a:solidFill>
                <a:latin typeface="+mn-ea"/>
              </a:rPr>
              <a:t>にマテリアルのエミッション値を代入しています。 また、デプスステンシルバッファについては、</a:t>
            </a:r>
            <a:r>
              <a:rPr kumimoji="1" lang="en-US" altLang="ja-JP" sz="1400" dirty="0">
                <a:solidFill>
                  <a:schemeClr val="tx1"/>
                </a:solidFill>
                <a:latin typeface="+mn-ea"/>
              </a:rPr>
              <a:t>D32_FLOAT</a:t>
            </a:r>
            <a:r>
              <a:rPr kumimoji="1" lang="ja-JP" altLang="en-US" sz="1600" dirty="0">
                <a:solidFill>
                  <a:schemeClr val="tx1"/>
                </a:solidFill>
                <a:latin typeface="+mn-ea"/>
              </a:rPr>
              <a:t>で実装しました。</a:t>
            </a:r>
            <a:endParaRPr kumimoji="1" lang="en-US" altLang="ja-JP" sz="1600" dirty="0">
              <a:solidFill>
                <a:schemeClr val="tx1"/>
              </a:solidFill>
              <a:latin typeface="+mn-ea"/>
            </a:endParaRPr>
          </a:p>
        </p:txBody>
      </p:sp>
    </p:spTree>
    <p:extLst>
      <p:ext uri="{BB962C8B-B14F-4D97-AF65-F5344CB8AC3E}">
        <p14:creationId xmlns:p14="http://schemas.microsoft.com/office/powerpoint/2010/main" val="1555108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4">
                <a:lumMod val="41000"/>
                <a:lumOff val="59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ADEF51D-0CD8-4F92-A7E9-0C80838F1A33}"/>
              </a:ext>
            </a:extLst>
          </p:cNvPr>
          <p:cNvSpPr/>
          <p:nvPr/>
        </p:nvSpPr>
        <p:spPr>
          <a:xfrm>
            <a:off x="142875" y="5277798"/>
            <a:ext cx="8858249" cy="142780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9" name="正方形/長方形 8">
            <a:extLst>
              <a:ext uri="{FF2B5EF4-FFF2-40B4-BE49-F238E27FC236}">
                <a16:creationId xmlns:a16="http://schemas.microsoft.com/office/drawing/2014/main" id="{1409897B-6B1C-4CD0-81A0-6275C07A5DF1}"/>
              </a:ext>
            </a:extLst>
          </p:cNvPr>
          <p:cNvSpPr/>
          <p:nvPr/>
        </p:nvSpPr>
        <p:spPr>
          <a:xfrm>
            <a:off x="228600" y="5327600"/>
            <a:ext cx="8671560" cy="1178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ライティングはコンピュートシェーダーを用いて実装しており、デプスバッファとカメラ行列から、</a:t>
            </a:r>
            <a:r>
              <a:rPr kumimoji="1" lang="en-US" altLang="ja-JP" sz="1600" dirty="0">
                <a:solidFill>
                  <a:schemeClr val="tx1"/>
                </a:solidFill>
                <a:latin typeface="+mn-ea"/>
              </a:rPr>
              <a:t>view</a:t>
            </a:r>
            <a:r>
              <a:rPr kumimoji="1" lang="ja-JP" altLang="en-US" sz="1600" dirty="0">
                <a:solidFill>
                  <a:schemeClr val="tx1"/>
                </a:solidFill>
                <a:latin typeface="+mn-ea"/>
              </a:rPr>
              <a:t>空間座標を復元し、ピクセル毎のサーフェス情報とフラスタムカリングを行ったライトで、シェーディングを行っています。</a:t>
            </a:r>
            <a:endParaRPr kumimoji="1" lang="en-US" altLang="ja-JP" sz="1600" dirty="0">
              <a:solidFill>
                <a:schemeClr val="tx1"/>
              </a:solidFill>
              <a:latin typeface="+mn-ea"/>
            </a:endParaRPr>
          </a:p>
          <a:p>
            <a:r>
              <a:rPr kumimoji="1" lang="ja-JP" altLang="en-US" sz="1600" dirty="0">
                <a:solidFill>
                  <a:schemeClr val="tx1"/>
                </a:solidFill>
                <a:latin typeface="+mn-ea"/>
              </a:rPr>
              <a:t>なお、今回使用したシェーディングモデルとして、 拡散反射に正規化ランバート、鏡面反射にクックトランスモデルを使用しました。　</a:t>
            </a:r>
            <a:r>
              <a:rPr kumimoji="1" lang="en-US" altLang="ja-JP" sz="1600" dirty="0">
                <a:solidFill>
                  <a:schemeClr val="tx1"/>
                </a:solidFill>
                <a:latin typeface="+mn-ea"/>
              </a:rPr>
              <a:t>(LightingPassShader.hlsl</a:t>
            </a:r>
            <a:r>
              <a:rPr kumimoji="1" lang="ja-JP" altLang="en-US" sz="1600" dirty="0">
                <a:solidFill>
                  <a:schemeClr val="tx1"/>
                </a:solidFill>
                <a:latin typeface="+mn-ea"/>
              </a:rPr>
              <a:t>参照）</a:t>
            </a:r>
          </a:p>
          <a:p>
            <a:pPr algn="l"/>
            <a:endParaRPr kumimoji="1" lang="ja-JP" altLang="en-US" dirty="0"/>
          </a:p>
        </p:txBody>
      </p:sp>
      <p:sp>
        <p:nvSpPr>
          <p:cNvPr id="13" name="正方形/長方形 12">
            <a:extLst>
              <a:ext uri="{FF2B5EF4-FFF2-40B4-BE49-F238E27FC236}">
                <a16:creationId xmlns:a16="http://schemas.microsoft.com/office/drawing/2014/main" id="{0DDEE92E-8428-4C89-AE0D-6541E4D3CC57}"/>
              </a:ext>
            </a:extLst>
          </p:cNvPr>
          <p:cNvSpPr/>
          <p:nvPr/>
        </p:nvSpPr>
        <p:spPr>
          <a:xfrm>
            <a:off x="4674107" y="853438"/>
            <a:ext cx="4322444" cy="395224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7" y="620714"/>
            <a:ext cx="8853674" cy="452754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7" name="タイトル 1">
            <a:extLst>
              <a:ext uri="{FF2B5EF4-FFF2-40B4-BE49-F238E27FC236}">
                <a16:creationId xmlns:a16="http://schemas.microsoft.com/office/drawing/2014/main" id="{7EDD235D-8616-4664-B774-B3D6DA8D45FA}"/>
              </a:ext>
            </a:extLst>
          </p:cNvPr>
          <p:cNvSpPr txBox="1">
            <a:spLocks/>
          </p:cNvSpPr>
          <p:nvPr/>
        </p:nvSpPr>
        <p:spPr>
          <a:xfrm>
            <a:off x="7840977" y="152400"/>
            <a:ext cx="1160148" cy="576262"/>
          </a:xfrm>
          <a:prstGeom prst="rect">
            <a:avLst/>
          </a:prstGeom>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solidFill>
                  <a:schemeClr val="bg2">
                    <a:lumMod val="50000"/>
                  </a:schemeClr>
                </a:solidFill>
                <a:latin typeface="+mj-ea"/>
              </a:rPr>
              <a:t>TBDR</a:t>
            </a:r>
            <a:endParaRPr lang="ja-JP" altLang="en-US" dirty="0">
              <a:solidFill>
                <a:schemeClr val="bg2">
                  <a:lumMod val="50000"/>
                </a:schemeClr>
              </a:solidFill>
              <a:latin typeface="+mj-ea"/>
            </a:endParaRPr>
          </a:p>
        </p:txBody>
      </p:sp>
      <p:grpSp>
        <p:nvGrpSpPr>
          <p:cNvPr id="2" name="グループ化 1">
            <a:extLst>
              <a:ext uri="{FF2B5EF4-FFF2-40B4-BE49-F238E27FC236}">
                <a16:creationId xmlns:a16="http://schemas.microsoft.com/office/drawing/2014/main" id="{0F7004EC-C540-4054-A4A9-DB50C3D0DB2A}"/>
              </a:ext>
            </a:extLst>
          </p:cNvPr>
          <p:cNvGrpSpPr/>
          <p:nvPr/>
        </p:nvGrpSpPr>
        <p:grpSpPr>
          <a:xfrm>
            <a:off x="380110" y="857395"/>
            <a:ext cx="4052190" cy="4066379"/>
            <a:chOff x="380110" y="975360"/>
            <a:chExt cx="4052190" cy="4066379"/>
          </a:xfrm>
        </p:grpSpPr>
        <p:sp>
          <p:nvSpPr>
            <p:cNvPr id="11" name="正方形/長方形 10">
              <a:extLst>
                <a:ext uri="{FF2B5EF4-FFF2-40B4-BE49-F238E27FC236}">
                  <a16:creationId xmlns:a16="http://schemas.microsoft.com/office/drawing/2014/main" id="{B5A80F0E-488B-4C7A-BF09-469E99C59092}"/>
                </a:ext>
              </a:extLst>
            </p:cNvPr>
            <p:cNvSpPr/>
            <p:nvPr/>
          </p:nvSpPr>
          <p:spPr>
            <a:xfrm>
              <a:off x="380110" y="975360"/>
              <a:ext cx="2203152" cy="231251"/>
            </a:xfrm>
            <a:prstGeom prst="rect">
              <a:avLst/>
            </a:prstGeom>
            <a:solidFill>
              <a:schemeClr val="accent4">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G</a:t>
              </a:r>
              <a:r>
                <a:rPr kumimoji="1" lang="ja-JP" altLang="en-US" sz="1600" dirty="0">
                  <a:solidFill>
                    <a:schemeClr val="tx1"/>
                  </a:solidFill>
                </a:rPr>
                <a:t>項、</a:t>
              </a:r>
              <a:r>
                <a:rPr kumimoji="1" lang="en-US" altLang="ja-JP" sz="1600" dirty="0">
                  <a:solidFill>
                    <a:schemeClr val="tx1"/>
                  </a:solidFill>
                </a:rPr>
                <a:t>F</a:t>
              </a:r>
              <a:r>
                <a:rPr kumimoji="1" lang="ja-JP" altLang="en-US" sz="1600" dirty="0">
                  <a:solidFill>
                    <a:schemeClr val="tx1"/>
                  </a:solidFill>
                </a:rPr>
                <a:t>項、</a:t>
              </a:r>
              <a:r>
                <a:rPr kumimoji="1" lang="en-US" altLang="ja-JP" sz="1600" dirty="0">
                  <a:solidFill>
                    <a:schemeClr val="tx1"/>
                  </a:solidFill>
                </a:rPr>
                <a:t>D</a:t>
              </a:r>
              <a:r>
                <a:rPr kumimoji="1" lang="ja-JP" altLang="en-US" sz="1600" dirty="0">
                  <a:solidFill>
                    <a:schemeClr val="tx1"/>
                  </a:solidFill>
                </a:rPr>
                <a:t>項の計算</a:t>
              </a:r>
            </a:p>
          </p:txBody>
        </p:sp>
        <p:pic>
          <p:nvPicPr>
            <p:cNvPr id="18" name="図 17">
              <a:extLst>
                <a:ext uri="{FF2B5EF4-FFF2-40B4-BE49-F238E27FC236}">
                  <a16:creationId xmlns:a16="http://schemas.microsoft.com/office/drawing/2014/main" id="{123309D2-06F4-4C03-8856-11A9975782DB}"/>
                </a:ext>
              </a:extLst>
            </p:cNvPr>
            <p:cNvPicPr>
              <a:picLocks noChangeAspect="1"/>
            </p:cNvPicPr>
            <p:nvPr/>
          </p:nvPicPr>
          <p:blipFill>
            <a:blip r:embed="rId2"/>
            <a:stretch>
              <a:fillRect/>
            </a:stretch>
          </p:blipFill>
          <p:spPr>
            <a:xfrm>
              <a:off x="384684" y="1209151"/>
              <a:ext cx="4047616" cy="3832588"/>
            </a:xfrm>
            <a:prstGeom prst="rect">
              <a:avLst/>
            </a:prstGeom>
            <a:ln>
              <a:solidFill>
                <a:schemeClr val="tx1"/>
              </a:solidFill>
            </a:ln>
          </p:spPr>
        </p:pic>
      </p:grpSp>
      <p:grpSp>
        <p:nvGrpSpPr>
          <p:cNvPr id="3" name="グループ化 2">
            <a:extLst>
              <a:ext uri="{FF2B5EF4-FFF2-40B4-BE49-F238E27FC236}">
                <a16:creationId xmlns:a16="http://schemas.microsoft.com/office/drawing/2014/main" id="{4CC9EF37-F44D-46B7-921C-1F1EC6ADE4FB}"/>
              </a:ext>
            </a:extLst>
          </p:cNvPr>
          <p:cNvGrpSpPr/>
          <p:nvPr/>
        </p:nvGrpSpPr>
        <p:grpSpPr>
          <a:xfrm>
            <a:off x="4691188" y="862005"/>
            <a:ext cx="4046475" cy="4061769"/>
            <a:chOff x="4712841" y="968878"/>
            <a:chExt cx="4046475" cy="4061769"/>
          </a:xfrm>
        </p:grpSpPr>
        <p:sp>
          <p:nvSpPr>
            <p:cNvPr id="12" name="正方形/長方形 11">
              <a:extLst>
                <a:ext uri="{FF2B5EF4-FFF2-40B4-BE49-F238E27FC236}">
                  <a16:creationId xmlns:a16="http://schemas.microsoft.com/office/drawing/2014/main" id="{691C9AA9-02C7-4C12-8842-2711E8D71DF9}"/>
                </a:ext>
              </a:extLst>
            </p:cNvPr>
            <p:cNvSpPr/>
            <p:nvPr/>
          </p:nvSpPr>
          <p:spPr>
            <a:xfrm>
              <a:off x="4712841" y="968878"/>
              <a:ext cx="1481322" cy="222699"/>
            </a:xfrm>
            <a:prstGeom prst="rect">
              <a:avLst/>
            </a:prstGeom>
            <a:solidFill>
              <a:schemeClr val="accent4">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ライティング関数</a:t>
              </a:r>
            </a:p>
          </p:txBody>
        </p:sp>
        <p:pic>
          <p:nvPicPr>
            <p:cNvPr id="22" name="図 21">
              <a:extLst>
                <a:ext uri="{FF2B5EF4-FFF2-40B4-BE49-F238E27FC236}">
                  <a16:creationId xmlns:a16="http://schemas.microsoft.com/office/drawing/2014/main" id="{2104F710-69C2-47B2-8F72-9E1C6520B375}"/>
                </a:ext>
              </a:extLst>
            </p:cNvPr>
            <p:cNvPicPr>
              <a:picLocks noChangeAspect="1"/>
            </p:cNvPicPr>
            <p:nvPr/>
          </p:nvPicPr>
          <p:blipFill>
            <a:blip r:embed="rId3"/>
            <a:stretch>
              <a:fillRect/>
            </a:stretch>
          </p:blipFill>
          <p:spPr>
            <a:xfrm>
              <a:off x="4717415" y="1191577"/>
              <a:ext cx="4041901" cy="3839070"/>
            </a:xfrm>
            <a:prstGeom prst="rect">
              <a:avLst/>
            </a:prstGeom>
            <a:ln>
              <a:solidFill>
                <a:schemeClr val="tx1"/>
              </a:solidFill>
            </a:ln>
          </p:spPr>
        </p:pic>
      </p:grpSp>
    </p:spTree>
    <p:extLst>
      <p:ext uri="{BB962C8B-B14F-4D97-AF65-F5344CB8AC3E}">
        <p14:creationId xmlns:p14="http://schemas.microsoft.com/office/powerpoint/2010/main" val="1316517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F3D8686E-2755-451A-86F1-169C23520ECB}"/>
              </a:ext>
            </a:extLst>
          </p:cNvPr>
          <p:cNvSpPr/>
          <p:nvPr/>
        </p:nvSpPr>
        <p:spPr>
          <a:xfrm>
            <a:off x="142869" y="152400"/>
            <a:ext cx="2783204"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4004499"/>
            <a:ext cx="8858249" cy="27011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tx1">
                  <a:lumMod val="95000"/>
                </a:schemeClr>
              </a:solidFill>
              <a:latin typeface="+mn-ea"/>
            </a:endParaRPr>
          </a:p>
          <a:p>
            <a:endParaRPr kumimoji="1" lang="en-US" altLang="ja-JP" dirty="0">
              <a:solidFill>
                <a:schemeClr val="tx1">
                  <a:lumMod val="95000"/>
                </a:schemeClr>
              </a:solidFill>
              <a:latin typeface="+mn-ea"/>
            </a:endParaRPr>
          </a:p>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853439"/>
            <a:ext cx="8858249" cy="29888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720575" y="1195515"/>
            <a:ext cx="4081381" cy="230968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sz="1600" dirty="0">
              <a:solidFill>
                <a:schemeClr val="bg1">
                  <a:lumMod val="95000"/>
                </a:schemeClr>
              </a:solidFill>
              <a:latin typeface="+mn-ea"/>
            </a:endParaRPr>
          </a:p>
          <a:p>
            <a:endParaRPr kumimoji="1" lang="ja-JP" altLang="en-US" dirty="0">
              <a:latin typeface="+mn-ea"/>
            </a:endParaRPr>
          </a:p>
        </p:txBody>
      </p:sp>
      <p:sp>
        <p:nvSpPr>
          <p:cNvPr id="12" name="正方形/長方形 11">
            <a:extLst>
              <a:ext uri="{FF2B5EF4-FFF2-40B4-BE49-F238E27FC236}">
                <a16:creationId xmlns:a16="http://schemas.microsoft.com/office/drawing/2014/main" id="{CE2A7234-37BB-487D-A313-93A2FC40BD08}"/>
              </a:ext>
            </a:extLst>
          </p:cNvPr>
          <p:cNvSpPr>
            <a:spLocks/>
          </p:cNvSpPr>
          <p:nvPr/>
        </p:nvSpPr>
        <p:spPr>
          <a:xfrm>
            <a:off x="316747" y="1195515"/>
            <a:ext cx="4124183" cy="2309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ja-JP" altLang="en-US" dirty="0"/>
          </a:p>
        </p:txBody>
      </p:sp>
      <p:pic>
        <p:nvPicPr>
          <p:cNvPr id="8" name="図 7">
            <a:extLst>
              <a:ext uri="{FF2B5EF4-FFF2-40B4-BE49-F238E27FC236}">
                <a16:creationId xmlns:a16="http://schemas.microsoft.com/office/drawing/2014/main" id="{EB56BFF5-826C-40DF-A4BE-4317A497AE39}"/>
              </a:ext>
            </a:extLst>
          </p:cNvPr>
          <p:cNvPicPr>
            <a:picLocks noChangeAspect="1"/>
          </p:cNvPicPr>
          <p:nvPr/>
        </p:nvPicPr>
        <p:blipFill>
          <a:blip r:embed="rId2"/>
          <a:stretch>
            <a:fillRect/>
          </a:stretch>
        </p:blipFill>
        <p:spPr>
          <a:xfrm>
            <a:off x="316746" y="1195514"/>
            <a:ext cx="4106680" cy="2309686"/>
          </a:xfrm>
          <a:prstGeom prst="rect">
            <a:avLst/>
          </a:prstGeom>
        </p:spPr>
      </p:pic>
      <p:sp>
        <p:nvSpPr>
          <p:cNvPr id="11" name="タイトル 1">
            <a:extLst>
              <a:ext uri="{FF2B5EF4-FFF2-40B4-BE49-F238E27FC236}">
                <a16:creationId xmlns:a16="http://schemas.microsoft.com/office/drawing/2014/main" id="{22AB6D99-988C-47F5-83B3-B30A4DAFD497}"/>
              </a:ext>
            </a:extLst>
          </p:cNvPr>
          <p:cNvSpPr txBox="1">
            <a:spLocks/>
          </p:cNvSpPr>
          <p:nvPr/>
        </p:nvSpPr>
        <p:spPr>
          <a:xfrm>
            <a:off x="142877" y="152400"/>
            <a:ext cx="2783204"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latin typeface="+mj-ea"/>
              </a:rPr>
              <a:t>GPU-Particle</a:t>
            </a:r>
            <a:endParaRPr lang="ja-JP" altLang="en-US" dirty="0">
              <a:latin typeface="+mj-ea"/>
            </a:endParaRPr>
          </a:p>
        </p:txBody>
      </p:sp>
      <p:cxnSp>
        <p:nvCxnSpPr>
          <p:cNvPr id="13" name="直線コネクタ 12">
            <a:extLst>
              <a:ext uri="{FF2B5EF4-FFF2-40B4-BE49-F238E27FC236}">
                <a16:creationId xmlns:a16="http://schemas.microsoft.com/office/drawing/2014/main" id="{8D375B56-F64E-49A6-83FC-BE5B9E07846D}"/>
              </a:ext>
            </a:extLst>
          </p:cNvPr>
          <p:cNvCxnSpPr>
            <a:cxnSpLocks/>
          </p:cNvCxnSpPr>
          <p:nvPr/>
        </p:nvCxnSpPr>
        <p:spPr>
          <a:xfrm>
            <a:off x="142875" y="707706"/>
            <a:ext cx="2783206" cy="0"/>
          </a:xfrm>
          <a:prstGeom prst="line">
            <a:avLst/>
          </a:prstGeom>
          <a:ln w="19050">
            <a:solidFill>
              <a:srgbClr val="F11B6D"/>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9A9B39-A5C5-4CF9-AD68-4AC8C574F549}"/>
              </a:ext>
            </a:extLst>
          </p:cNvPr>
          <p:cNvCxnSpPr>
            <a:cxnSpLocks/>
          </p:cNvCxnSpPr>
          <p:nvPr/>
        </p:nvCxnSpPr>
        <p:spPr>
          <a:xfrm>
            <a:off x="142875" y="152400"/>
            <a:ext cx="2783206" cy="0"/>
          </a:xfrm>
          <a:prstGeom prst="line">
            <a:avLst/>
          </a:prstGeom>
          <a:ln w="19050">
            <a:solidFill>
              <a:srgbClr val="F11B6D"/>
            </a:solidFill>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8039E847-AEEA-4F26-93CB-D93E3D787235}"/>
              </a:ext>
            </a:extLst>
          </p:cNvPr>
          <p:cNvSpPr/>
          <p:nvPr/>
        </p:nvSpPr>
        <p:spPr>
          <a:xfrm>
            <a:off x="251460" y="4109224"/>
            <a:ext cx="8641080" cy="2498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dirty="0">
                <a:solidFill>
                  <a:schemeClr val="tx1"/>
                </a:solidFill>
                <a:latin typeface="+mn-ea"/>
              </a:rPr>
              <a:t>GFF Award</a:t>
            </a:r>
            <a:r>
              <a:rPr kumimoji="1" lang="ja-JP" altLang="en-US" dirty="0" err="1">
                <a:solidFill>
                  <a:schemeClr val="tx1"/>
                </a:solidFill>
                <a:latin typeface="+mn-ea"/>
              </a:rPr>
              <a:t>への</a:t>
            </a:r>
            <a:r>
              <a:rPr kumimoji="1" lang="ja-JP" altLang="en-US" dirty="0">
                <a:solidFill>
                  <a:schemeClr val="tx1"/>
                </a:solidFill>
                <a:latin typeface="+mn-ea"/>
              </a:rPr>
              <a:t>応募を目的としたチーム開発で、インゲームでのパーティクルの計算とレンダリング負荷の問題点を同時に解決する案として、開発で使用していた、既存のエフェクトレンダラーにフックして動作する</a:t>
            </a:r>
            <a:r>
              <a:rPr kumimoji="1" lang="en-US" altLang="ja-JP" dirty="0">
                <a:solidFill>
                  <a:schemeClr val="tx1"/>
                </a:solidFill>
                <a:latin typeface="+mn-ea"/>
              </a:rPr>
              <a:t>GPUInstancing</a:t>
            </a:r>
            <a:r>
              <a:rPr kumimoji="1" lang="ja-JP" altLang="en-US" dirty="0">
                <a:solidFill>
                  <a:schemeClr val="tx1"/>
                </a:solidFill>
                <a:latin typeface="+mn-ea"/>
              </a:rPr>
              <a:t>を取り入れた</a:t>
            </a:r>
            <a:r>
              <a:rPr kumimoji="1" lang="en-US" altLang="ja-JP" dirty="0">
                <a:solidFill>
                  <a:schemeClr val="tx1"/>
                </a:solidFill>
                <a:latin typeface="+mn-ea"/>
              </a:rPr>
              <a:t>GPU</a:t>
            </a:r>
            <a:r>
              <a:rPr kumimoji="1" lang="ja-JP" altLang="en-US" dirty="0">
                <a:solidFill>
                  <a:schemeClr val="tx1"/>
                </a:solidFill>
                <a:latin typeface="+mn-ea"/>
              </a:rPr>
              <a:t>パーティクルシステムを実装しました。</a:t>
            </a:r>
            <a:endParaRPr kumimoji="1" lang="en-US" altLang="ja-JP" dirty="0">
              <a:solidFill>
                <a:schemeClr val="tx1"/>
              </a:solidFill>
              <a:latin typeface="+mn-ea"/>
            </a:endParaRPr>
          </a:p>
          <a:p>
            <a:endParaRPr kumimoji="1" lang="en-US" altLang="ja-JP" dirty="0">
              <a:solidFill>
                <a:schemeClr val="tx1"/>
              </a:solidFill>
              <a:latin typeface="+mn-ea"/>
            </a:endParaRPr>
          </a:p>
          <a:p>
            <a:r>
              <a:rPr kumimoji="1" lang="ja-JP" altLang="en-US" dirty="0">
                <a:solidFill>
                  <a:schemeClr val="tx1"/>
                </a:solidFill>
                <a:latin typeface="+mn-ea"/>
              </a:rPr>
              <a:t>上記画像のパーティクルは頂点２つを繋いだライントポロジを使用して、生存時間でアルファ値をコントロールして発生地点から離れるごとに小さく薄くするように実装しています。</a:t>
            </a:r>
            <a:endParaRPr kumimoji="1" lang="en-US" altLang="ja-JP" dirty="0">
              <a:solidFill>
                <a:schemeClr val="tx1"/>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bg1">
                  <a:lumMod val="95000"/>
                </a:schemeClr>
              </a:solidFill>
              <a:latin typeface="+mn-ea"/>
            </a:endParaRPr>
          </a:p>
          <a:p>
            <a:endParaRPr kumimoji="1" lang="en-US" altLang="ja-JP" dirty="0">
              <a:solidFill>
                <a:schemeClr val="tx1">
                  <a:lumMod val="95000"/>
                </a:schemeClr>
              </a:solidFill>
              <a:latin typeface="+mn-ea"/>
            </a:endParaRPr>
          </a:p>
          <a:p>
            <a:endParaRPr kumimoji="1" lang="en-US" altLang="ja-JP" dirty="0">
              <a:solidFill>
                <a:schemeClr val="tx1">
                  <a:lumMod val="95000"/>
                </a:schemeClr>
              </a:solidFill>
              <a:latin typeface="+mn-ea"/>
            </a:endParaRPr>
          </a:p>
          <a:p>
            <a:pPr algn="l"/>
            <a:endParaRPr kumimoji="1" lang="ja-JP" altLang="en-US" dirty="0"/>
          </a:p>
        </p:txBody>
      </p:sp>
      <p:grpSp>
        <p:nvGrpSpPr>
          <p:cNvPr id="15" name="グループ化 14">
            <a:extLst>
              <a:ext uri="{FF2B5EF4-FFF2-40B4-BE49-F238E27FC236}">
                <a16:creationId xmlns:a16="http://schemas.microsoft.com/office/drawing/2014/main" id="{664A51AC-F4B9-40F0-AEE1-20D24025E8CF}"/>
              </a:ext>
            </a:extLst>
          </p:cNvPr>
          <p:cNvGrpSpPr/>
          <p:nvPr/>
        </p:nvGrpSpPr>
        <p:grpSpPr>
          <a:xfrm>
            <a:off x="4824413" y="1344613"/>
            <a:ext cx="2415149" cy="849254"/>
            <a:chOff x="4830789" y="1264069"/>
            <a:chExt cx="2415149" cy="849254"/>
          </a:xfrm>
        </p:grpSpPr>
        <p:sp>
          <p:nvSpPr>
            <p:cNvPr id="16" name="正方形/長方形 15">
              <a:extLst>
                <a:ext uri="{FF2B5EF4-FFF2-40B4-BE49-F238E27FC236}">
                  <a16:creationId xmlns:a16="http://schemas.microsoft.com/office/drawing/2014/main" id="{C1D4FBB3-19A5-485B-B9A9-87FC03D66504}"/>
                </a:ext>
              </a:extLst>
            </p:cNvPr>
            <p:cNvSpPr/>
            <p:nvPr/>
          </p:nvSpPr>
          <p:spPr>
            <a:xfrm>
              <a:off x="4830789" y="1264070"/>
              <a:ext cx="1108093"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sz="1600" dirty="0">
                  <a:solidFill>
                    <a:schemeClr val="tx1"/>
                  </a:solidFill>
                  <a:latin typeface="+mn-ea"/>
                </a:rPr>
                <a:t>使用言語</a:t>
              </a:r>
              <a:endParaRPr kumimoji="1" lang="en-US" altLang="ja-JP" sz="1600" dirty="0">
                <a:solidFill>
                  <a:schemeClr val="tx1"/>
                </a:solidFill>
                <a:latin typeface="+mn-ea"/>
              </a:endParaRPr>
            </a:p>
            <a:p>
              <a:pPr algn="dist"/>
              <a:r>
                <a:rPr kumimoji="1" lang="ja-JP" altLang="en-US" sz="1600" dirty="0">
                  <a:solidFill>
                    <a:schemeClr val="tx1"/>
                  </a:solidFill>
                  <a:latin typeface="+mn-ea"/>
                </a:rPr>
                <a:t>使用</a:t>
              </a:r>
              <a:r>
                <a:rPr kumimoji="1" lang="en-US" altLang="ja-JP" sz="1600" dirty="0">
                  <a:solidFill>
                    <a:schemeClr val="tx1"/>
                  </a:solidFill>
                  <a:latin typeface="+mn-ea"/>
                </a:rPr>
                <a:t>API</a:t>
              </a:r>
            </a:p>
            <a:p>
              <a:pPr algn="dist"/>
              <a:r>
                <a:rPr kumimoji="1" lang="ja-JP" altLang="en-US" sz="1600" dirty="0">
                  <a:solidFill>
                    <a:schemeClr val="tx1"/>
                  </a:solidFill>
                  <a:latin typeface="+mn-ea"/>
                </a:rPr>
                <a:t>制作期間</a:t>
              </a:r>
              <a:endParaRPr kumimoji="1" lang="en-US" altLang="ja-JP" sz="1600" dirty="0">
                <a:solidFill>
                  <a:schemeClr val="tx1"/>
                </a:solidFill>
                <a:latin typeface="+mn-ea"/>
              </a:endParaRPr>
            </a:p>
          </p:txBody>
        </p:sp>
        <p:sp>
          <p:nvSpPr>
            <p:cNvPr id="17" name="正方形/長方形 16">
              <a:extLst>
                <a:ext uri="{FF2B5EF4-FFF2-40B4-BE49-F238E27FC236}">
                  <a16:creationId xmlns:a16="http://schemas.microsoft.com/office/drawing/2014/main" id="{0F17F4BC-2F5A-4B9A-B9E6-305B7BD62346}"/>
                </a:ext>
              </a:extLst>
            </p:cNvPr>
            <p:cNvSpPr/>
            <p:nvPr/>
          </p:nvSpPr>
          <p:spPr>
            <a:xfrm>
              <a:off x="5768194" y="1264069"/>
              <a:ext cx="1477744"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mn-ea"/>
                </a:rPr>
                <a:t>：</a:t>
              </a:r>
              <a:r>
                <a:rPr kumimoji="1" lang="en-US" altLang="ja-JP" sz="1600" dirty="0">
                  <a:solidFill>
                    <a:schemeClr val="tx1"/>
                  </a:solidFill>
                  <a:latin typeface="+mn-ea"/>
                </a:rPr>
                <a:t>C++</a:t>
              </a:r>
              <a:r>
                <a:rPr kumimoji="1" lang="ja-JP" altLang="en-US" sz="1600" dirty="0">
                  <a:solidFill>
                    <a:schemeClr val="tx1"/>
                  </a:solidFill>
                  <a:latin typeface="+mn-ea"/>
                </a:rPr>
                <a:t>・</a:t>
              </a:r>
              <a:r>
                <a:rPr kumimoji="1" lang="en-US" altLang="ja-JP" sz="1600" dirty="0">
                  <a:solidFill>
                    <a:schemeClr val="tx1"/>
                  </a:solidFill>
                  <a:latin typeface="+mn-ea"/>
                </a:rPr>
                <a:t>HLSL</a:t>
              </a:r>
            </a:p>
            <a:p>
              <a:r>
                <a:rPr kumimoji="1" lang="ja-JP" altLang="en-US" sz="1600" dirty="0">
                  <a:solidFill>
                    <a:schemeClr val="tx1"/>
                  </a:solidFill>
                  <a:latin typeface="+mn-ea"/>
                </a:rPr>
                <a:t>：</a:t>
              </a:r>
              <a:r>
                <a:rPr kumimoji="1" lang="en-US" altLang="ja-JP" sz="1600" dirty="0">
                  <a:solidFill>
                    <a:schemeClr val="tx1"/>
                  </a:solidFill>
                  <a:latin typeface="+mn-ea"/>
                </a:rPr>
                <a:t>DirectX12</a:t>
              </a:r>
            </a:p>
            <a:p>
              <a:r>
                <a:rPr kumimoji="1" lang="ja-JP" altLang="en-US" sz="1600" dirty="0">
                  <a:solidFill>
                    <a:schemeClr val="tx1"/>
                  </a:solidFill>
                  <a:latin typeface="+mn-ea"/>
                </a:rPr>
                <a:t>：</a:t>
              </a:r>
              <a:r>
                <a:rPr kumimoji="1" lang="en-US" altLang="ja-JP" sz="1600" dirty="0">
                  <a:solidFill>
                    <a:schemeClr val="tx1"/>
                  </a:solidFill>
                  <a:latin typeface="+mn-ea"/>
                </a:rPr>
                <a:t>2</a:t>
              </a:r>
              <a:r>
                <a:rPr kumimoji="1" lang="ja-JP" altLang="en-US" sz="1600" dirty="0">
                  <a:solidFill>
                    <a:schemeClr val="tx1"/>
                  </a:solidFill>
                  <a:latin typeface="+mn-ea"/>
                </a:rPr>
                <a:t>週間</a:t>
              </a:r>
              <a:endParaRPr kumimoji="1" lang="en-US" altLang="ja-JP" sz="1600" dirty="0">
                <a:solidFill>
                  <a:schemeClr val="tx1"/>
                </a:solidFill>
                <a:latin typeface="+mn-ea"/>
              </a:endParaRPr>
            </a:p>
          </p:txBody>
        </p:sp>
      </p:grpSp>
      <p:sp>
        <p:nvSpPr>
          <p:cNvPr id="18" name="正方形/長方形 17">
            <a:extLst>
              <a:ext uri="{FF2B5EF4-FFF2-40B4-BE49-F238E27FC236}">
                <a16:creationId xmlns:a16="http://schemas.microsoft.com/office/drawing/2014/main" id="{DD4E0643-FA15-4484-8F72-66F6A0405723}"/>
              </a:ext>
            </a:extLst>
          </p:cNvPr>
          <p:cNvSpPr/>
          <p:nvPr/>
        </p:nvSpPr>
        <p:spPr>
          <a:xfrm>
            <a:off x="4824413" y="2304856"/>
            <a:ext cx="2585837" cy="108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solidFill>
                <a:latin typeface="+mn-ea"/>
              </a:rPr>
              <a:t>◆参考文献・サイト</a:t>
            </a:r>
            <a:endParaRPr kumimoji="1" lang="en-US" altLang="ja-JP" sz="1400" dirty="0">
              <a:solidFill>
                <a:schemeClr val="tx1"/>
              </a:solidFill>
              <a:latin typeface="+mn-ea"/>
            </a:endParaRPr>
          </a:p>
          <a:p>
            <a:r>
              <a:rPr kumimoji="1" lang="ja-JP" altLang="en-US" sz="1200" dirty="0">
                <a:solidFill>
                  <a:schemeClr val="tx1"/>
                </a:solidFill>
              </a:rPr>
              <a:t>　　</a:t>
            </a:r>
            <a:r>
              <a:rPr lang="en-US" altLang="ja-JP" sz="1200" dirty="0">
                <a:solidFill>
                  <a:schemeClr val="tx1"/>
                </a:solidFill>
              </a:rPr>
              <a:t>Indirect Drawing – Windows</a:t>
            </a:r>
            <a:r>
              <a:rPr lang="ja-JP" altLang="en-US" sz="1200" dirty="0">
                <a:solidFill>
                  <a:schemeClr val="tx1"/>
                </a:solidFill>
              </a:rPr>
              <a:t>　　　　</a:t>
            </a:r>
            <a:endParaRPr lang="en-US" altLang="ja-JP" sz="1200" dirty="0">
              <a:solidFill>
                <a:schemeClr val="tx1"/>
              </a:solidFill>
            </a:endParaRPr>
          </a:p>
          <a:p>
            <a:r>
              <a:rPr lang="ja-JP" altLang="en-US" sz="1200" dirty="0">
                <a:solidFill>
                  <a:schemeClr val="tx1"/>
                </a:solidFill>
              </a:rPr>
              <a:t>　　</a:t>
            </a:r>
            <a:r>
              <a:rPr lang="en-US" altLang="ja-JP" sz="1200" dirty="0">
                <a:solidFill>
                  <a:schemeClr val="tx1"/>
                </a:solidFill>
              </a:rPr>
              <a:t>applications</a:t>
            </a:r>
            <a:r>
              <a:rPr lang="ja-JP" altLang="en-US" sz="1200" dirty="0">
                <a:solidFill>
                  <a:schemeClr val="tx1"/>
                </a:solidFill>
              </a:rPr>
              <a:t>　</a:t>
            </a:r>
            <a:r>
              <a:rPr lang="en-US" altLang="ja-JP" sz="1200" dirty="0">
                <a:solidFill>
                  <a:schemeClr val="tx1"/>
                </a:solidFill>
              </a:rPr>
              <a:t>Microsoft Docs</a:t>
            </a:r>
            <a:endParaRPr lang="en-US" altLang="ja-JP" sz="1200" dirty="0">
              <a:solidFill>
                <a:schemeClr val="tx1"/>
              </a:solidFill>
              <a:hlinkClick r:id="rId3">
                <a:extLst>
                  <a:ext uri="{A12FA001-AC4F-418D-AE19-62706E023703}">
                    <ahyp:hlinkClr xmlns:ahyp="http://schemas.microsoft.com/office/drawing/2018/hyperlinkcolor" val="tx"/>
                  </a:ext>
                </a:extLst>
              </a:hlinkClick>
            </a:endParaRPr>
          </a:p>
        </p:txBody>
      </p:sp>
      <p:sp>
        <p:nvSpPr>
          <p:cNvPr id="22" name="正方形/長方形 21">
            <a:extLst>
              <a:ext uri="{FF2B5EF4-FFF2-40B4-BE49-F238E27FC236}">
                <a16:creationId xmlns:a16="http://schemas.microsoft.com/office/drawing/2014/main" id="{31EBDBB6-5A45-48B8-B764-40C2A9E668D2}"/>
              </a:ext>
            </a:extLst>
          </p:cNvPr>
          <p:cNvSpPr/>
          <p:nvPr/>
        </p:nvSpPr>
        <p:spPr>
          <a:xfrm>
            <a:off x="7826309" y="2294108"/>
            <a:ext cx="849600" cy="252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Github</a:t>
            </a:r>
            <a:endParaRPr kumimoji="1" lang="ja-JP" altLang="en-US" sz="1600" dirty="0">
              <a:solidFill>
                <a:schemeClr val="tx1"/>
              </a:solidFill>
            </a:endParaRPr>
          </a:p>
        </p:txBody>
      </p:sp>
      <p:pic>
        <p:nvPicPr>
          <p:cNvPr id="3" name="図 2">
            <a:extLst>
              <a:ext uri="{FF2B5EF4-FFF2-40B4-BE49-F238E27FC236}">
                <a16:creationId xmlns:a16="http://schemas.microsoft.com/office/drawing/2014/main" id="{86E43502-FF17-4A9A-B50C-24C5957E91C1}"/>
              </a:ext>
            </a:extLst>
          </p:cNvPr>
          <p:cNvPicPr>
            <a:picLocks noChangeAspect="1"/>
          </p:cNvPicPr>
          <p:nvPr/>
        </p:nvPicPr>
        <p:blipFill>
          <a:blip r:embed="rId4"/>
          <a:stretch>
            <a:fillRect/>
          </a:stretch>
        </p:blipFill>
        <p:spPr>
          <a:xfrm>
            <a:off x="7828644" y="2547028"/>
            <a:ext cx="844930" cy="844930"/>
          </a:xfrm>
          <a:prstGeom prst="rect">
            <a:avLst/>
          </a:prstGeom>
          <a:ln w="19050">
            <a:solidFill>
              <a:srgbClr val="1A9A94"/>
            </a:solidFill>
          </a:ln>
        </p:spPr>
      </p:pic>
    </p:spTree>
    <p:extLst>
      <p:ext uri="{BB962C8B-B14F-4D97-AF65-F5344CB8AC3E}">
        <p14:creationId xmlns:p14="http://schemas.microsoft.com/office/powerpoint/2010/main" val="3146480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FF9966">
                <a:lumMod val="40000"/>
                <a:lumOff val="60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ADEF51D-0CD8-4F92-A7E9-0C80838F1A33}"/>
              </a:ext>
            </a:extLst>
          </p:cNvPr>
          <p:cNvSpPr/>
          <p:nvPr/>
        </p:nvSpPr>
        <p:spPr>
          <a:xfrm>
            <a:off x="142876" y="5486399"/>
            <a:ext cx="8858249" cy="12192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620713"/>
            <a:ext cx="8858249" cy="470058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aphicFrame>
        <p:nvGraphicFramePr>
          <p:cNvPr id="6" name="図表 5">
            <a:extLst>
              <a:ext uri="{FF2B5EF4-FFF2-40B4-BE49-F238E27FC236}">
                <a16:creationId xmlns:a16="http://schemas.microsoft.com/office/drawing/2014/main" id="{C8DFA7AA-BD0D-4A3E-9B1E-5093A501D49E}"/>
              </a:ext>
            </a:extLst>
          </p:cNvPr>
          <p:cNvGraphicFramePr/>
          <p:nvPr>
            <p:extLst>
              <p:ext uri="{D42A27DB-BD31-4B8C-83A1-F6EECF244321}">
                <p14:modId xmlns:p14="http://schemas.microsoft.com/office/powerpoint/2010/main" val="2634082877"/>
              </p:ext>
            </p:extLst>
          </p:nvPr>
        </p:nvGraphicFramePr>
        <p:xfrm>
          <a:off x="233340" y="985032"/>
          <a:ext cx="3872203" cy="4240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正方形/長方形 2">
            <a:extLst>
              <a:ext uri="{FF2B5EF4-FFF2-40B4-BE49-F238E27FC236}">
                <a16:creationId xmlns:a16="http://schemas.microsoft.com/office/drawing/2014/main" id="{E21D7EC5-BA04-4D81-A8DF-31B12C5F5CAF}"/>
              </a:ext>
            </a:extLst>
          </p:cNvPr>
          <p:cNvSpPr/>
          <p:nvPr/>
        </p:nvSpPr>
        <p:spPr>
          <a:xfrm>
            <a:off x="4196008" y="852632"/>
            <a:ext cx="4673670" cy="11841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mn-ea"/>
              </a:rPr>
              <a:t>◆生成</a:t>
            </a:r>
            <a:endParaRPr kumimoji="1" lang="en-US" altLang="ja-JP" dirty="0">
              <a:solidFill>
                <a:schemeClr val="tx1"/>
              </a:solidFill>
              <a:latin typeface="+mn-ea"/>
            </a:endParaRPr>
          </a:p>
          <a:p>
            <a:endParaRPr kumimoji="1" lang="ja-JP" altLang="en-US" dirty="0"/>
          </a:p>
        </p:txBody>
      </p:sp>
      <p:sp>
        <p:nvSpPr>
          <p:cNvPr id="8" name="正方形/長方形 7">
            <a:extLst>
              <a:ext uri="{FF2B5EF4-FFF2-40B4-BE49-F238E27FC236}">
                <a16:creationId xmlns:a16="http://schemas.microsoft.com/office/drawing/2014/main" id="{C3074776-2D29-488D-997E-F9800678CBDF}"/>
              </a:ext>
            </a:extLst>
          </p:cNvPr>
          <p:cNvSpPr/>
          <p:nvPr/>
        </p:nvSpPr>
        <p:spPr>
          <a:xfrm>
            <a:off x="4196008" y="2505125"/>
            <a:ext cx="4673670" cy="90543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mn-ea"/>
              </a:rPr>
              <a:t>◆更新</a:t>
            </a:r>
            <a:endParaRPr kumimoji="1" lang="ja-JP" altLang="en-US" dirty="0"/>
          </a:p>
        </p:txBody>
      </p:sp>
      <p:sp>
        <p:nvSpPr>
          <p:cNvPr id="10" name="正方形/長方形 9">
            <a:extLst>
              <a:ext uri="{FF2B5EF4-FFF2-40B4-BE49-F238E27FC236}">
                <a16:creationId xmlns:a16="http://schemas.microsoft.com/office/drawing/2014/main" id="{B4C3382C-A722-4E38-A88F-9369D5071E57}"/>
              </a:ext>
            </a:extLst>
          </p:cNvPr>
          <p:cNvSpPr/>
          <p:nvPr/>
        </p:nvSpPr>
        <p:spPr>
          <a:xfrm>
            <a:off x="4196007" y="3878872"/>
            <a:ext cx="4673671" cy="118418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mn-ea"/>
              </a:rPr>
              <a:t>◆</a:t>
            </a:r>
            <a:r>
              <a:rPr lang="ja-JP" altLang="en-US" dirty="0">
                <a:solidFill>
                  <a:schemeClr val="tx1"/>
                </a:solidFill>
                <a:latin typeface="+mn-ea"/>
              </a:rPr>
              <a:t>破棄</a:t>
            </a:r>
            <a:endParaRPr kumimoji="1" lang="ja-JP" altLang="en-US" dirty="0"/>
          </a:p>
        </p:txBody>
      </p:sp>
      <p:sp>
        <p:nvSpPr>
          <p:cNvPr id="11" name="タイトル 1">
            <a:extLst>
              <a:ext uri="{FF2B5EF4-FFF2-40B4-BE49-F238E27FC236}">
                <a16:creationId xmlns:a16="http://schemas.microsoft.com/office/drawing/2014/main" id="{CB8FAC62-FBF0-43A9-A521-4017B22D5F92}"/>
              </a:ext>
            </a:extLst>
          </p:cNvPr>
          <p:cNvSpPr txBox="1">
            <a:spLocks/>
          </p:cNvSpPr>
          <p:nvPr/>
        </p:nvSpPr>
        <p:spPr>
          <a:xfrm>
            <a:off x="6217921" y="152400"/>
            <a:ext cx="2783204" cy="576262"/>
          </a:xfrm>
          <a:prstGeom prst="rect">
            <a:avLst/>
          </a:prstGeom>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solidFill>
                  <a:schemeClr val="bg2">
                    <a:lumMod val="50000"/>
                  </a:schemeClr>
                </a:solidFill>
                <a:latin typeface="+mj-ea"/>
              </a:rPr>
              <a:t>GPU-Particle</a:t>
            </a:r>
            <a:endParaRPr lang="ja-JP" altLang="en-US" dirty="0">
              <a:solidFill>
                <a:schemeClr val="bg2">
                  <a:lumMod val="50000"/>
                </a:schemeClr>
              </a:solidFill>
              <a:latin typeface="+mj-ea"/>
            </a:endParaRPr>
          </a:p>
        </p:txBody>
      </p:sp>
      <p:sp>
        <p:nvSpPr>
          <p:cNvPr id="15" name="正方形/長方形 14">
            <a:extLst>
              <a:ext uri="{FF2B5EF4-FFF2-40B4-BE49-F238E27FC236}">
                <a16:creationId xmlns:a16="http://schemas.microsoft.com/office/drawing/2014/main" id="{A2726DA9-CFFE-46A5-AA80-10F2B131481C}"/>
              </a:ext>
            </a:extLst>
          </p:cNvPr>
          <p:cNvSpPr/>
          <p:nvPr/>
        </p:nvSpPr>
        <p:spPr>
          <a:xfrm>
            <a:off x="233340" y="5581798"/>
            <a:ext cx="8544900" cy="1032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latin typeface="+mn-ea"/>
              </a:rPr>
              <a:t>生成、更新、破棄を</a:t>
            </a:r>
            <a:r>
              <a:rPr lang="ja-JP" altLang="en-US" dirty="0">
                <a:solidFill>
                  <a:schemeClr val="tx1"/>
                </a:solidFill>
                <a:latin typeface="+mn-ea"/>
              </a:rPr>
              <a:t>コンピュートシェーダーで制御するパーティクルシステムを構築した。 その設計においては、</a:t>
            </a:r>
            <a:r>
              <a:rPr lang="en-US" altLang="ja-JP" sz="1600" dirty="0">
                <a:solidFill>
                  <a:schemeClr val="tx1"/>
                </a:solidFill>
                <a:latin typeface="+mn-ea"/>
              </a:rPr>
              <a:t>StructuredBuffer</a:t>
            </a:r>
            <a:r>
              <a:rPr lang="ja-JP" altLang="en-US" dirty="0">
                <a:solidFill>
                  <a:schemeClr val="tx1"/>
                </a:solidFill>
                <a:latin typeface="+mn-ea"/>
              </a:rPr>
              <a:t>と</a:t>
            </a:r>
            <a:r>
              <a:rPr lang="en-US" altLang="ja-JP" sz="1600" dirty="0">
                <a:solidFill>
                  <a:schemeClr val="tx1"/>
                </a:solidFill>
                <a:latin typeface="+mn-ea"/>
              </a:rPr>
              <a:t>Append/Consume</a:t>
            </a:r>
            <a:r>
              <a:rPr lang="ja-JP" altLang="en-US" dirty="0">
                <a:solidFill>
                  <a:schemeClr val="tx1"/>
                </a:solidFill>
                <a:latin typeface="+mn-ea"/>
              </a:rPr>
              <a:t>操作を行った際に、増減するカウンタを利用することで、</a:t>
            </a:r>
            <a:r>
              <a:rPr lang="en-US" altLang="ja-JP" dirty="0">
                <a:solidFill>
                  <a:schemeClr val="tx1"/>
                </a:solidFill>
                <a:latin typeface="+mn-ea"/>
              </a:rPr>
              <a:t>GPU</a:t>
            </a:r>
            <a:r>
              <a:rPr lang="ja-JP" altLang="en-US" dirty="0">
                <a:solidFill>
                  <a:schemeClr val="tx1"/>
                </a:solidFill>
                <a:latin typeface="+mn-ea"/>
              </a:rPr>
              <a:t>内でパーティクルの動作を完結させることが出来ました。</a:t>
            </a:r>
            <a:endParaRPr lang="en-US" altLang="ja-JP" dirty="0">
              <a:solidFill>
                <a:schemeClr val="tx1"/>
              </a:solidFill>
              <a:latin typeface="+mn-ea"/>
            </a:endParaRPr>
          </a:p>
          <a:p>
            <a:pPr algn="l"/>
            <a:endParaRPr kumimoji="1" lang="ja-JP" altLang="en-US" dirty="0"/>
          </a:p>
        </p:txBody>
      </p:sp>
      <p:sp>
        <p:nvSpPr>
          <p:cNvPr id="12" name="正方形/長方形 11">
            <a:extLst>
              <a:ext uri="{FF2B5EF4-FFF2-40B4-BE49-F238E27FC236}">
                <a16:creationId xmlns:a16="http://schemas.microsoft.com/office/drawing/2014/main" id="{B37FA5B2-226F-48F8-BB09-AED2852617FF}"/>
              </a:ext>
            </a:extLst>
          </p:cNvPr>
          <p:cNvSpPr/>
          <p:nvPr/>
        </p:nvSpPr>
        <p:spPr>
          <a:xfrm>
            <a:off x="4422140" y="1108075"/>
            <a:ext cx="4406900" cy="768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空きインデックスの管理バッファを参照して、死亡しているパーティクルを、 新しく生成するパーティクルの情報で上書きを行うステップ</a:t>
            </a:r>
            <a:r>
              <a:rPr kumimoji="1" lang="ja-JP" altLang="en-US" dirty="0">
                <a:solidFill>
                  <a:schemeClr val="tx1"/>
                </a:solidFill>
                <a:latin typeface="+mn-ea"/>
              </a:rPr>
              <a:t>。</a:t>
            </a:r>
            <a:endParaRPr kumimoji="1" lang="en-US" altLang="ja-JP" dirty="0">
              <a:solidFill>
                <a:schemeClr val="tx1"/>
              </a:solidFill>
              <a:latin typeface="+mn-ea"/>
            </a:endParaRPr>
          </a:p>
          <a:p>
            <a:endParaRPr kumimoji="1" lang="ja-JP" altLang="en-US" dirty="0"/>
          </a:p>
        </p:txBody>
      </p:sp>
      <p:sp>
        <p:nvSpPr>
          <p:cNvPr id="13" name="正方形/長方形 12">
            <a:extLst>
              <a:ext uri="{FF2B5EF4-FFF2-40B4-BE49-F238E27FC236}">
                <a16:creationId xmlns:a16="http://schemas.microsoft.com/office/drawing/2014/main" id="{1180E998-0401-4B00-8D12-7BE6ED2D0A20}"/>
              </a:ext>
            </a:extLst>
          </p:cNvPr>
          <p:cNvSpPr/>
          <p:nvPr/>
        </p:nvSpPr>
        <p:spPr>
          <a:xfrm>
            <a:off x="4434840" y="2777147"/>
            <a:ext cx="4495800" cy="518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生存</a:t>
            </a:r>
            <a:r>
              <a:rPr kumimoji="1" lang="ja-JP" altLang="en-US" sz="1500" dirty="0">
                <a:solidFill>
                  <a:schemeClr val="tx1"/>
                </a:solidFill>
                <a:latin typeface="+mn-ea"/>
              </a:rPr>
              <a:t>パーティクル</a:t>
            </a:r>
            <a:r>
              <a:rPr kumimoji="1" lang="ja-JP" altLang="en-US" sz="1600" dirty="0">
                <a:solidFill>
                  <a:schemeClr val="tx1"/>
                </a:solidFill>
                <a:latin typeface="+mn-ea"/>
              </a:rPr>
              <a:t>の</a:t>
            </a:r>
            <a:r>
              <a:rPr kumimoji="1" lang="ja-JP" altLang="en-US" sz="1500" dirty="0">
                <a:solidFill>
                  <a:schemeClr val="tx1"/>
                </a:solidFill>
                <a:latin typeface="+mn-ea"/>
              </a:rPr>
              <a:t>トランスフォーム</a:t>
            </a:r>
            <a:r>
              <a:rPr kumimoji="1" lang="ja-JP" altLang="en-US" sz="1600" dirty="0">
                <a:solidFill>
                  <a:schemeClr val="tx1"/>
                </a:solidFill>
                <a:latin typeface="+mn-ea"/>
              </a:rPr>
              <a:t>制御を</a:t>
            </a:r>
            <a:r>
              <a:rPr lang="ja-JP" altLang="en-US" sz="1600" dirty="0">
                <a:solidFill>
                  <a:schemeClr val="tx1"/>
                </a:solidFill>
                <a:latin typeface="+mn-ea"/>
              </a:rPr>
              <a:t>行う</a:t>
            </a:r>
            <a:r>
              <a:rPr lang="ja-JP" altLang="en-US" sz="1500" dirty="0">
                <a:solidFill>
                  <a:schemeClr val="tx1"/>
                </a:solidFill>
                <a:latin typeface="+mn-ea"/>
              </a:rPr>
              <a:t>ステップ</a:t>
            </a:r>
            <a:r>
              <a:rPr lang="ja-JP" altLang="en-US" sz="1600" dirty="0">
                <a:solidFill>
                  <a:schemeClr val="tx1"/>
                </a:solidFill>
                <a:latin typeface="+mn-ea"/>
              </a:rPr>
              <a:t>。</a:t>
            </a:r>
            <a:endParaRPr lang="en-US" altLang="ja-JP" sz="1600" dirty="0">
              <a:solidFill>
                <a:schemeClr val="tx1"/>
              </a:solidFill>
              <a:latin typeface="+mn-ea"/>
            </a:endParaRPr>
          </a:p>
          <a:p>
            <a:endParaRPr kumimoji="1" lang="ja-JP" altLang="en-US" dirty="0"/>
          </a:p>
        </p:txBody>
      </p:sp>
      <p:sp>
        <p:nvSpPr>
          <p:cNvPr id="14" name="正方形/長方形 13">
            <a:extLst>
              <a:ext uri="{FF2B5EF4-FFF2-40B4-BE49-F238E27FC236}">
                <a16:creationId xmlns:a16="http://schemas.microsoft.com/office/drawing/2014/main" id="{C0F552A9-6269-40A5-9B24-0B919761E939}"/>
              </a:ext>
            </a:extLst>
          </p:cNvPr>
          <p:cNvSpPr/>
          <p:nvPr/>
        </p:nvSpPr>
        <p:spPr>
          <a:xfrm>
            <a:off x="4426171" y="4138860"/>
            <a:ext cx="4352069" cy="84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600" dirty="0">
                <a:solidFill>
                  <a:schemeClr val="tx1"/>
                </a:solidFill>
                <a:latin typeface="+mn-ea"/>
              </a:rPr>
              <a:t>破棄条件を参照してパーティクルを死亡させる。このとき、バッファに死んだパーティクル</a:t>
            </a:r>
            <a:r>
              <a:rPr lang="en-US" altLang="ja-JP" sz="1500" dirty="0">
                <a:solidFill>
                  <a:schemeClr val="tx1"/>
                </a:solidFill>
                <a:latin typeface="+mn-ea"/>
              </a:rPr>
              <a:t>ID</a:t>
            </a:r>
            <a:r>
              <a:rPr lang="ja-JP" altLang="en-US" sz="1600" dirty="0">
                <a:solidFill>
                  <a:schemeClr val="tx1"/>
                </a:solidFill>
                <a:latin typeface="+mn-ea"/>
              </a:rPr>
              <a:t>をシェーダー内で</a:t>
            </a:r>
            <a:r>
              <a:rPr kumimoji="1" lang="ja-JP" altLang="en-US" sz="1600" dirty="0">
                <a:solidFill>
                  <a:schemeClr val="tx1"/>
                </a:solidFill>
                <a:latin typeface="+mn-ea"/>
              </a:rPr>
              <a:t>空きインデックス管理</a:t>
            </a:r>
            <a:r>
              <a:rPr lang="ja-JP" altLang="en-US" sz="1600" dirty="0">
                <a:solidFill>
                  <a:schemeClr val="tx1"/>
                </a:solidFill>
                <a:latin typeface="+mn-ea"/>
              </a:rPr>
              <a:t>バッファにプッシュする。</a:t>
            </a:r>
            <a:endParaRPr kumimoji="1" lang="ja-JP" altLang="en-US" sz="1600" dirty="0">
              <a:solidFill>
                <a:schemeClr val="tx1"/>
              </a:solidFill>
              <a:latin typeface="+mn-ea"/>
            </a:endParaRPr>
          </a:p>
          <a:p>
            <a:endParaRPr kumimoji="1" lang="ja-JP" altLang="en-US" dirty="0"/>
          </a:p>
        </p:txBody>
      </p:sp>
    </p:spTree>
    <p:extLst>
      <p:ext uri="{BB962C8B-B14F-4D97-AF65-F5344CB8AC3E}">
        <p14:creationId xmlns:p14="http://schemas.microsoft.com/office/powerpoint/2010/main" val="358670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AE22D65E-2023-469B-A21C-5A3C9AED147D}"/>
              </a:ext>
            </a:extLst>
          </p:cNvPr>
          <p:cNvSpPr/>
          <p:nvPr/>
        </p:nvSpPr>
        <p:spPr>
          <a:xfrm>
            <a:off x="142868" y="152400"/>
            <a:ext cx="3857623" cy="549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D4833F6-1666-4B3B-8BA0-4D47E1CE1879}"/>
              </a:ext>
            </a:extLst>
          </p:cNvPr>
          <p:cNvSpPr txBox="1">
            <a:spLocks/>
          </p:cNvSpPr>
          <p:nvPr/>
        </p:nvSpPr>
        <p:spPr>
          <a:xfrm>
            <a:off x="142877" y="152400"/>
            <a:ext cx="3857624" cy="576262"/>
          </a:xfrm>
          <a:prstGeom prst="rect">
            <a:avLst/>
          </a:prstGeom>
          <a:noFill/>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latin typeface="+mj-ea"/>
              </a:rPr>
              <a:t>Water simulation</a:t>
            </a:r>
            <a:endParaRPr lang="ja-JP" altLang="en-US" dirty="0">
              <a:latin typeface="+mj-ea"/>
            </a:endParaRPr>
          </a:p>
        </p:txBody>
      </p:sp>
      <p:sp>
        <p:nvSpPr>
          <p:cNvPr id="4" name="正方形/長方形 3">
            <a:extLst>
              <a:ext uri="{FF2B5EF4-FFF2-40B4-BE49-F238E27FC236}">
                <a16:creationId xmlns:a16="http://schemas.microsoft.com/office/drawing/2014/main" id="{AADEF51D-0CD8-4F92-A7E9-0C80838F1A33}"/>
              </a:ext>
            </a:extLst>
          </p:cNvPr>
          <p:cNvSpPr/>
          <p:nvPr/>
        </p:nvSpPr>
        <p:spPr>
          <a:xfrm>
            <a:off x="142876" y="4187491"/>
            <a:ext cx="8858249" cy="251810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853439"/>
            <a:ext cx="8858249" cy="320927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dirty="0"/>
          </a:p>
        </p:txBody>
      </p:sp>
      <p:sp>
        <p:nvSpPr>
          <p:cNvPr id="6" name="正方形/長方形 5">
            <a:extLst>
              <a:ext uri="{FF2B5EF4-FFF2-40B4-BE49-F238E27FC236}">
                <a16:creationId xmlns:a16="http://schemas.microsoft.com/office/drawing/2014/main" id="{CA88B892-7636-402A-A505-F58802184931}"/>
              </a:ext>
            </a:extLst>
          </p:cNvPr>
          <p:cNvSpPr/>
          <p:nvPr/>
        </p:nvSpPr>
        <p:spPr>
          <a:xfrm>
            <a:off x="4699720" y="1201840"/>
            <a:ext cx="4081381" cy="251247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ja-JP" sz="1400" dirty="0">
              <a:solidFill>
                <a:schemeClr val="bg1">
                  <a:lumMod val="95000"/>
                </a:schemeClr>
              </a:solidFill>
              <a:latin typeface="+mn-ea"/>
            </a:endParaRPr>
          </a:p>
          <a:p>
            <a:endParaRPr kumimoji="1" lang="ja-JP" altLang="en-US" sz="1400" dirty="0"/>
          </a:p>
        </p:txBody>
      </p:sp>
      <p:pic>
        <p:nvPicPr>
          <p:cNvPr id="8" name="図 7">
            <a:extLst>
              <a:ext uri="{FF2B5EF4-FFF2-40B4-BE49-F238E27FC236}">
                <a16:creationId xmlns:a16="http://schemas.microsoft.com/office/drawing/2014/main" id="{10C790ED-BB8D-4305-A57B-FA3C23DC1934}"/>
              </a:ext>
            </a:extLst>
          </p:cNvPr>
          <p:cNvPicPr>
            <a:picLocks noChangeAspect="1"/>
          </p:cNvPicPr>
          <p:nvPr/>
        </p:nvPicPr>
        <p:blipFill rotWithShape="1">
          <a:blip r:embed="rId2"/>
          <a:srcRect l="-43" r="55409" b="51253"/>
          <a:stretch/>
        </p:blipFill>
        <p:spPr>
          <a:xfrm>
            <a:off x="362901" y="1201840"/>
            <a:ext cx="4081381" cy="2512471"/>
          </a:xfrm>
          <a:prstGeom prst="rect">
            <a:avLst/>
          </a:prstGeom>
        </p:spPr>
      </p:pic>
      <p:cxnSp>
        <p:nvCxnSpPr>
          <p:cNvPr id="7" name="直線コネクタ 6">
            <a:extLst>
              <a:ext uri="{FF2B5EF4-FFF2-40B4-BE49-F238E27FC236}">
                <a16:creationId xmlns:a16="http://schemas.microsoft.com/office/drawing/2014/main" id="{A084A846-EF0A-4F57-99A3-D35E2D2E1ECB}"/>
              </a:ext>
            </a:extLst>
          </p:cNvPr>
          <p:cNvCxnSpPr>
            <a:cxnSpLocks/>
          </p:cNvCxnSpPr>
          <p:nvPr/>
        </p:nvCxnSpPr>
        <p:spPr>
          <a:xfrm>
            <a:off x="142876" y="707706"/>
            <a:ext cx="38576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193486FC-A844-4BA3-886B-A5880A1DDFCA}"/>
              </a:ext>
            </a:extLst>
          </p:cNvPr>
          <p:cNvCxnSpPr>
            <a:cxnSpLocks/>
          </p:cNvCxnSpPr>
          <p:nvPr/>
        </p:nvCxnSpPr>
        <p:spPr>
          <a:xfrm>
            <a:off x="142876" y="152400"/>
            <a:ext cx="385762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1362A60F-95EA-4681-BF0A-1FD08A3D4C9A}"/>
              </a:ext>
            </a:extLst>
          </p:cNvPr>
          <p:cNvSpPr/>
          <p:nvPr/>
        </p:nvSpPr>
        <p:spPr>
          <a:xfrm>
            <a:off x="237744" y="4246797"/>
            <a:ext cx="8668512" cy="2393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dirty="0">
                <a:solidFill>
                  <a:schemeClr val="tx1"/>
                </a:solidFill>
                <a:latin typeface="+mn-ea"/>
              </a:rPr>
              <a:t>GFF</a:t>
            </a:r>
            <a:r>
              <a:rPr kumimoji="1" lang="ja-JP" altLang="en-US" dirty="0">
                <a:solidFill>
                  <a:schemeClr val="tx1"/>
                </a:solidFill>
                <a:latin typeface="+mn-ea"/>
              </a:rPr>
              <a:t>への応募を目的としたチーム開発で、 </a:t>
            </a:r>
            <a:r>
              <a:rPr lang="ja-JP" altLang="en-US" dirty="0">
                <a:solidFill>
                  <a:schemeClr val="tx1"/>
                </a:solidFill>
                <a:latin typeface="+mn-ea"/>
              </a:rPr>
              <a:t>ゲーム内で床面を水で覆う表現の需要があったので、</a:t>
            </a:r>
            <a:endParaRPr lang="en-US" altLang="ja-JP" dirty="0">
              <a:solidFill>
                <a:schemeClr val="tx1"/>
              </a:solidFill>
              <a:latin typeface="+mn-ea"/>
            </a:endParaRPr>
          </a:p>
          <a:p>
            <a:r>
              <a:rPr lang="ja-JP" altLang="en-US" dirty="0">
                <a:solidFill>
                  <a:schemeClr val="tx1"/>
                </a:solidFill>
                <a:latin typeface="+mn-ea"/>
              </a:rPr>
              <a:t>実装しました。</a:t>
            </a:r>
            <a:endParaRPr lang="en-US" altLang="ja-JP" dirty="0">
              <a:solidFill>
                <a:schemeClr val="tx1"/>
              </a:solidFill>
              <a:latin typeface="+mn-ea"/>
            </a:endParaRPr>
          </a:p>
          <a:p>
            <a:r>
              <a:rPr lang="ja-JP" altLang="en-US" dirty="0">
                <a:solidFill>
                  <a:schemeClr val="tx1"/>
                </a:solidFill>
                <a:latin typeface="+mn-ea"/>
              </a:rPr>
              <a:t>使用ライブラリの関係上、屈折や</a:t>
            </a:r>
            <a:r>
              <a:rPr lang="en-US" altLang="ja-JP" dirty="0">
                <a:solidFill>
                  <a:schemeClr val="tx1"/>
                </a:solidFill>
                <a:latin typeface="+mn-ea"/>
              </a:rPr>
              <a:t>SSR</a:t>
            </a:r>
            <a:r>
              <a:rPr lang="ja-JP" altLang="en-US" dirty="0">
                <a:solidFill>
                  <a:schemeClr val="tx1"/>
                </a:solidFill>
                <a:latin typeface="+mn-ea"/>
              </a:rPr>
              <a:t>を行うと著しくパフォーマンスが低下し、また、屈折に至っては水面下のレンダリング結果を取得することがパスの関係上困難だったので、 代替となる表現を試行錯誤しながら実装しました。</a:t>
            </a:r>
            <a:endParaRPr kumimoji="1" lang="en-US" altLang="ja-JP" dirty="0">
              <a:solidFill>
                <a:schemeClr val="tx1"/>
              </a:solidFill>
              <a:latin typeface="+mn-ea"/>
            </a:endParaRPr>
          </a:p>
          <a:p>
            <a:endParaRPr lang="en-US" altLang="ja-JP" dirty="0">
              <a:solidFill>
                <a:schemeClr val="tx1"/>
              </a:solidFill>
              <a:latin typeface="+mn-ea"/>
            </a:endParaRPr>
          </a:p>
          <a:p>
            <a:r>
              <a:rPr kumimoji="1" lang="en-US" altLang="ja-JP" dirty="0">
                <a:solidFill>
                  <a:schemeClr val="tx1"/>
                </a:solidFill>
                <a:latin typeface="+mn-ea"/>
              </a:rPr>
              <a:t>GPUGems</a:t>
            </a:r>
            <a:r>
              <a:rPr lang="ja-JP" altLang="en-US" dirty="0">
                <a:solidFill>
                  <a:schemeClr val="tx1"/>
                </a:solidFill>
                <a:latin typeface="+mn-ea"/>
              </a:rPr>
              <a:t> </a:t>
            </a:r>
            <a:r>
              <a:rPr lang="en-US" altLang="ja-JP" dirty="0">
                <a:solidFill>
                  <a:schemeClr val="tx1"/>
                </a:solidFill>
                <a:latin typeface="+mn-ea"/>
              </a:rPr>
              <a:t>[Chapter1.Effective Water Simulation from Physical Models]</a:t>
            </a:r>
            <a:r>
              <a:rPr lang="ja-JP" altLang="en-US" dirty="0">
                <a:solidFill>
                  <a:schemeClr val="tx1"/>
                </a:solidFill>
                <a:latin typeface="+mn-ea"/>
              </a:rPr>
              <a:t>を参考にして作成しました。</a:t>
            </a:r>
            <a:endParaRPr lang="en-US" altLang="ja-JP" dirty="0">
              <a:solidFill>
                <a:schemeClr val="tx1"/>
              </a:solidFill>
              <a:latin typeface="+mn-ea"/>
              <a:hlinkClick r:id="rId3">
                <a:extLst>
                  <a:ext uri="{A12FA001-AC4F-418D-AE19-62706E023703}">
                    <ahyp:hlinkClr xmlns:ahyp="http://schemas.microsoft.com/office/drawing/2018/hyperlinkcolor" val="tx"/>
                  </a:ext>
                </a:extLst>
              </a:hlinkClick>
            </a:endParaRPr>
          </a:p>
          <a:p>
            <a:pPr algn="l"/>
            <a:endParaRPr kumimoji="1" lang="ja-JP" altLang="en-US" dirty="0"/>
          </a:p>
        </p:txBody>
      </p:sp>
      <p:grpSp>
        <p:nvGrpSpPr>
          <p:cNvPr id="15" name="グループ化 14">
            <a:extLst>
              <a:ext uri="{FF2B5EF4-FFF2-40B4-BE49-F238E27FC236}">
                <a16:creationId xmlns:a16="http://schemas.microsoft.com/office/drawing/2014/main" id="{55E025BB-B31A-42B1-AD64-A9362570CDF9}"/>
              </a:ext>
            </a:extLst>
          </p:cNvPr>
          <p:cNvGrpSpPr/>
          <p:nvPr/>
        </p:nvGrpSpPr>
        <p:grpSpPr>
          <a:xfrm>
            <a:off x="4824413" y="1268413"/>
            <a:ext cx="2415149" cy="849254"/>
            <a:chOff x="4830789" y="1264069"/>
            <a:chExt cx="2415149" cy="849254"/>
          </a:xfrm>
        </p:grpSpPr>
        <p:sp>
          <p:nvSpPr>
            <p:cNvPr id="16" name="正方形/長方形 15">
              <a:extLst>
                <a:ext uri="{FF2B5EF4-FFF2-40B4-BE49-F238E27FC236}">
                  <a16:creationId xmlns:a16="http://schemas.microsoft.com/office/drawing/2014/main" id="{0C561A94-0361-4A66-B983-8A9611B4F595}"/>
                </a:ext>
              </a:extLst>
            </p:cNvPr>
            <p:cNvSpPr/>
            <p:nvPr/>
          </p:nvSpPr>
          <p:spPr>
            <a:xfrm>
              <a:off x="4830789" y="1264070"/>
              <a:ext cx="1108093"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kumimoji="1" lang="ja-JP" altLang="en-US" sz="1600" dirty="0">
                  <a:solidFill>
                    <a:schemeClr val="tx1"/>
                  </a:solidFill>
                  <a:latin typeface="+mn-ea"/>
                </a:rPr>
                <a:t>使用言語</a:t>
              </a:r>
              <a:endParaRPr kumimoji="1" lang="en-US" altLang="ja-JP" sz="1600" dirty="0">
                <a:solidFill>
                  <a:schemeClr val="tx1"/>
                </a:solidFill>
                <a:latin typeface="+mn-ea"/>
              </a:endParaRPr>
            </a:p>
            <a:p>
              <a:pPr algn="dist"/>
              <a:r>
                <a:rPr kumimoji="1" lang="ja-JP" altLang="en-US" sz="1600" dirty="0">
                  <a:solidFill>
                    <a:schemeClr val="tx1"/>
                  </a:solidFill>
                  <a:latin typeface="+mn-ea"/>
                </a:rPr>
                <a:t>使用</a:t>
              </a:r>
              <a:r>
                <a:rPr kumimoji="1" lang="en-US" altLang="ja-JP" sz="1600" dirty="0">
                  <a:solidFill>
                    <a:schemeClr val="tx1"/>
                  </a:solidFill>
                  <a:latin typeface="+mn-ea"/>
                </a:rPr>
                <a:t>API</a:t>
              </a:r>
            </a:p>
            <a:p>
              <a:pPr algn="dist"/>
              <a:r>
                <a:rPr kumimoji="1" lang="ja-JP" altLang="en-US" sz="1600" dirty="0">
                  <a:solidFill>
                    <a:schemeClr val="tx1"/>
                  </a:solidFill>
                  <a:latin typeface="+mn-ea"/>
                </a:rPr>
                <a:t>制作期間</a:t>
              </a:r>
              <a:endParaRPr kumimoji="1" lang="en-US" altLang="ja-JP" sz="1600" dirty="0">
                <a:solidFill>
                  <a:schemeClr val="tx1"/>
                </a:solidFill>
                <a:latin typeface="+mn-ea"/>
              </a:endParaRPr>
            </a:p>
          </p:txBody>
        </p:sp>
        <p:sp>
          <p:nvSpPr>
            <p:cNvPr id="17" name="正方形/長方形 16">
              <a:extLst>
                <a:ext uri="{FF2B5EF4-FFF2-40B4-BE49-F238E27FC236}">
                  <a16:creationId xmlns:a16="http://schemas.microsoft.com/office/drawing/2014/main" id="{76810B57-0AF7-454A-A677-B0FF052BDAA8}"/>
                </a:ext>
              </a:extLst>
            </p:cNvPr>
            <p:cNvSpPr/>
            <p:nvPr/>
          </p:nvSpPr>
          <p:spPr>
            <a:xfrm>
              <a:off x="5768194" y="1264069"/>
              <a:ext cx="1477744" cy="8492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mn-ea"/>
                </a:rPr>
                <a:t>：</a:t>
              </a:r>
              <a:r>
                <a:rPr kumimoji="1" lang="en-US" altLang="ja-JP" sz="1600" dirty="0">
                  <a:solidFill>
                    <a:schemeClr val="tx1"/>
                  </a:solidFill>
                  <a:latin typeface="+mn-ea"/>
                </a:rPr>
                <a:t>C++</a:t>
              </a:r>
              <a:r>
                <a:rPr kumimoji="1" lang="ja-JP" altLang="en-US" sz="1600" dirty="0">
                  <a:solidFill>
                    <a:schemeClr val="tx1"/>
                  </a:solidFill>
                  <a:latin typeface="+mn-ea"/>
                </a:rPr>
                <a:t>・</a:t>
              </a:r>
              <a:r>
                <a:rPr kumimoji="1" lang="en-US" altLang="ja-JP" sz="1600" dirty="0">
                  <a:solidFill>
                    <a:schemeClr val="tx1"/>
                  </a:solidFill>
                  <a:latin typeface="+mn-ea"/>
                </a:rPr>
                <a:t>HLSL</a:t>
              </a:r>
            </a:p>
            <a:p>
              <a:r>
                <a:rPr kumimoji="1" lang="ja-JP" altLang="en-US" sz="1600" dirty="0">
                  <a:solidFill>
                    <a:schemeClr val="tx1"/>
                  </a:solidFill>
                  <a:latin typeface="+mn-ea"/>
                </a:rPr>
                <a:t>：</a:t>
              </a:r>
              <a:r>
                <a:rPr kumimoji="1" lang="en-US" altLang="ja-JP" sz="1600" dirty="0">
                  <a:solidFill>
                    <a:schemeClr val="tx1"/>
                  </a:solidFill>
                  <a:latin typeface="+mn-ea"/>
                </a:rPr>
                <a:t>DirectX12</a:t>
              </a:r>
            </a:p>
            <a:p>
              <a:r>
                <a:rPr kumimoji="1" lang="ja-JP" altLang="en-US" sz="1600" dirty="0">
                  <a:solidFill>
                    <a:schemeClr val="tx1"/>
                  </a:solidFill>
                  <a:latin typeface="+mn-ea"/>
                </a:rPr>
                <a:t>：</a:t>
              </a:r>
              <a:r>
                <a:rPr kumimoji="1" lang="en-US" altLang="ja-JP" sz="1600" dirty="0">
                  <a:solidFill>
                    <a:schemeClr val="tx1"/>
                  </a:solidFill>
                  <a:latin typeface="+mn-ea"/>
                </a:rPr>
                <a:t>2</a:t>
              </a:r>
              <a:r>
                <a:rPr kumimoji="1" lang="ja-JP" altLang="en-US" sz="1600" dirty="0">
                  <a:solidFill>
                    <a:schemeClr val="tx1"/>
                  </a:solidFill>
                  <a:latin typeface="+mn-ea"/>
                </a:rPr>
                <a:t>週間</a:t>
              </a:r>
              <a:endParaRPr kumimoji="1" lang="en-US" altLang="ja-JP" sz="1600" dirty="0">
                <a:solidFill>
                  <a:schemeClr val="tx1"/>
                </a:solidFill>
                <a:latin typeface="+mn-ea"/>
              </a:endParaRPr>
            </a:p>
          </p:txBody>
        </p:sp>
      </p:grpSp>
      <p:sp>
        <p:nvSpPr>
          <p:cNvPr id="18" name="正方形/長方形 17">
            <a:extLst>
              <a:ext uri="{FF2B5EF4-FFF2-40B4-BE49-F238E27FC236}">
                <a16:creationId xmlns:a16="http://schemas.microsoft.com/office/drawing/2014/main" id="{AB3BA075-75F0-43F9-9B46-3AC24149C465}"/>
              </a:ext>
            </a:extLst>
          </p:cNvPr>
          <p:cNvSpPr/>
          <p:nvPr/>
        </p:nvSpPr>
        <p:spPr>
          <a:xfrm>
            <a:off x="4824413" y="2228656"/>
            <a:ext cx="3862387" cy="1089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400" dirty="0">
                <a:solidFill>
                  <a:schemeClr val="tx1"/>
                </a:solidFill>
              </a:rPr>
              <a:t>◆参考論文</a:t>
            </a:r>
            <a:endParaRPr kumimoji="1" lang="en-US" altLang="ja-JP" sz="1400" dirty="0">
              <a:solidFill>
                <a:schemeClr val="tx1"/>
              </a:solidFill>
            </a:endParaRPr>
          </a:p>
          <a:p>
            <a:r>
              <a:rPr kumimoji="1" lang="ja-JP" altLang="en-US" sz="1200" dirty="0">
                <a:solidFill>
                  <a:schemeClr val="tx1"/>
                </a:solidFill>
                <a:latin typeface="+mn-ea"/>
              </a:rPr>
              <a:t>　　</a:t>
            </a:r>
            <a:r>
              <a:rPr kumimoji="1" lang="en-US" altLang="ja-JP" sz="1200" dirty="0">
                <a:solidFill>
                  <a:schemeClr val="tx1"/>
                </a:solidFill>
                <a:latin typeface="+mn-ea"/>
              </a:rPr>
              <a:t>GPUGems</a:t>
            </a:r>
            <a:r>
              <a:rPr lang="ja-JP" altLang="en-US" sz="1200" dirty="0">
                <a:solidFill>
                  <a:schemeClr val="tx1"/>
                </a:solidFill>
                <a:latin typeface="+mn-ea"/>
              </a:rPr>
              <a:t> </a:t>
            </a:r>
            <a:r>
              <a:rPr lang="en-US" altLang="ja-JP" sz="1200" dirty="0">
                <a:solidFill>
                  <a:schemeClr val="tx1"/>
                </a:solidFill>
                <a:latin typeface="+mn-ea"/>
              </a:rPr>
              <a:t>[Chapter 1. Effective Water</a:t>
            </a:r>
          </a:p>
          <a:p>
            <a:r>
              <a:rPr lang="ja-JP" altLang="en-US" sz="1200" dirty="0">
                <a:solidFill>
                  <a:schemeClr val="tx1"/>
                </a:solidFill>
                <a:latin typeface="+mn-ea"/>
              </a:rPr>
              <a:t>　　</a:t>
            </a:r>
            <a:r>
              <a:rPr lang="en-US" altLang="ja-JP" sz="1200" dirty="0">
                <a:solidFill>
                  <a:schemeClr val="tx1"/>
                </a:solidFill>
                <a:latin typeface="+mn-ea"/>
              </a:rPr>
              <a:t>Simulation from Physical Models]</a:t>
            </a:r>
          </a:p>
          <a:p>
            <a:r>
              <a:rPr lang="ja-JP" altLang="en-US" sz="1400" dirty="0">
                <a:solidFill>
                  <a:schemeClr val="tx1"/>
                </a:solidFill>
                <a:latin typeface="+mn-ea"/>
              </a:rPr>
              <a:t>◆使用作品</a:t>
            </a:r>
            <a:endParaRPr lang="en-US" altLang="ja-JP" sz="1400" dirty="0">
              <a:solidFill>
                <a:schemeClr val="tx1"/>
              </a:solidFill>
              <a:latin typeface="+mn-ea"/>
            </a:endParaRPr>
          </a:p>
          <a:p>
            <a:r>
              <a:rPr lang="ja-JP" altLang="en-US" sz="1200" dirty="0">
                <a:solidFill>
                  <a:schemeClr val="tx1"/>
                </a:solidFill>
                <a:latin typeface="+mn-ea"/>
              </a:rPr>
              <a:t>　　</a:t>
            </a:r>
            <a:r>
              <a:rPr lang="en-US" altLang="ja-JP" sz="1200" dirty="0">
                <a:solidFill>
                  <a:schemeClr val="tx1"/>
                </a:solidFill>
                <a:latin typeface="+mn-ea"/>
              </a:rPr>
              <a:t>[</a:t>
            </a:r>
            <a:r>
              <a:rPr lang="ja-JP" altLang="en-US" sz="1200" dirty="0">
                <a:solidFill>
                  <a:schemeClr val="tx1"/>
                </a:solidFill>
                <a:latin typeface="+mn-ea"/>
              </a:rPr>
              <a:t>チーム作品</a:t>
            </a:r>
            <a:r>
              <a:rPr lang="en-US" altLang="ja-JP" sz="1200" dirty="0">
                <a:solidFill>
                  <a:schemeClr val="tx1"/>
                </a:solidFill>
                <a:latin typeface="+mn-ea"/>
              </a:rPr>
              <a:t>]</a:t>
            </a:r>
            <a:r>
              <a:rPr lang="ja-JP" altLang="en-US" sz="1200" dirty="0">
                <a:solidFill>
                  <a:schemeClr val="tx1"/>
                </a:solidFill>
                <a:latin typeface="+mn-ea"/>
              </a:rPr>
              <a:t>ぽん</a:t>
            </a:r>
            <a:r>
              <a:rPr lang="ja-JP" altLang="en-US" sz="1200" dirty="0" err="1">
                <a:solidFill>
                  <a:schemeClr val="tx1"/>
                </a:solidFill>
                <a:latin typeface="+mn-ea"/>
              </a:rPr>
              <a:t>ぽこ</a:t>
            </a:r>
            <a:r>
              <a:rPr lang="ja-JP" altLang="en-US" sz="1200" dirty="0">
                <a:solidFill>
                  <a:schemeClr val="tx1"/>
                </a:solidFill>
                <a:latin typeface="+mn-ea"/>
              </a:rPr>
              <a:t>チェイサーズ</a:t>
            </a:r>
            <a:endParaRPr lang="en-US" altLang="ja-JP" sz="1200" dirty="0">
              <a:solidFill>
                <a:schemeClr val="tx1"/>
              </a:solidFill>
              <a:latin typeface="+mn-ea"/>
            </a:endParaRPr>
          </a:p>
        </p:txBody>
      </p:sp>
    </p:spTree>
    <p:extLst>
      <p:ext uri="{BB962C8B-B14F-4D97-AF65-F5344CB8AC3E}">
        <p14:creationId xmlns:p14="http://schemas.microsoft.com/office/powerpoint/2010/main" val="32234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rgbClr val="ABEDD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ADEF51D-0CD8-4F92-A7E9-0C80838F1A33}"/>
              </a:ext>
            </a:extLst>
          </p:cNvPr>
          <p:cNvSpPr/>
          <p:nvPr/>
        </p:nvSpPr>
        <p:spPr>
          <a:xfrm>
            <a:off x="142876" y="5626415"/>
            <a:ext cx="8858249" cy="107918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kumimoji="1" lang="ja-JP" altLang="en-US" dirty="0"/>
          </a:p>
        </p:txBody>
      </p:sp>
      <p:sp>
        <p:nvSpPr>
          <p:cNvPr id="5" name="正方形/長方形 4">
            <a:extLst>
              <a:ext uri="{FF2B5EF4-FFF2-40B4-BE49-F238E27FC236}">
                <a16:creationId xmlns:a16="http://schemas.microsoft.com/office/drawing/2014/main" id="{A3EC7EE6-C84D-4C80-B759-0E4BCBB1AC8F}"/>
              </a:ext>
            </a:extLst>
          </p:cNvPr>
          <p:cNvSpPr/>
          <p:nvPr/>
        </p:nvSpPr>
        <p:spPr>
          <a:xfrm>
            <a:off x="142876" y="620713"/>
            <a:ext cx="8858249" cy="488092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ja-JP" altLang="en-US" dirty="0"/>
          </a:p>
        </p:txBody>
      </p:sp>
      <p:sp>
        <p:nvSpPr>
          <p:cNvPr id="6" name="四角形: 角を丸くする 5">
            <a:extLst>
              <a:ext uri="{FF2B5EF4-FFF2-40B4-BE49-F238E27FC236}">
                <a16:creationId xmlns:a16="http://schemas.microsoft.com/office/drawing/2014/main" id="{089E374A-A0C7-42A5-BE36-1FA5BA525328}"/>
              </a:ext>
            </a:extLst>
          </p:cNvPr>
          <p:cNvSpPr/>
          <p:nvPr/>
        </p:nvSpPr>
        <p:spPr>
          <a:xfrm>
            <a:off x="327661" y="878151"/>
            <a:ext cx="1851662"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Vertex</a:t>
            </a:r>
          </a:p>
          <a:p>
            <a:pPr algn="ctr"/>
            <a:r>
              <a:rPr kumimoji="1" lang="en-US" altLang="ja-JP" dirty="0">
                <a:solidFill>
                  <a:schemeClr val="tx1"/>
                </a:solidFill>
              </a:rPr>
              <a:t>Shader</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A9CC0B8E-4563-491E-A7E8-79A555E5556B}"/>
              </a:ext>
            </a:extLst>
          </p:cNvPr>
          <p:cNvSpPr/>
          <p:nvPr/>
        </p:nvSpPr>
        <p:spPr>
          <a:xfrm>
            <a:off x="327658" y="1799603"/>
            <a:ext cx="1851662"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Hull</a:t>
            </a:r>
          </a:p>
          <a:p>
            <a:pPr algn="ctr"/>
            <a:r>
              <a:rPr kumimoji="1" lang="en-US" altLang="ja-JP" dirty="0">
                <a:solidFill>
                  <a:schemeClr val="tx1"/>
                </a:solidFill>
              </a:rPr>
              <a:t>Shader(HS)</a:t>
            </a:r>
            <a:endParaRPr kumimoji="1" lang="ja-JP" altLang="en-US" dirty="0">
              <a:solidFill>
                <a:schemeClr val="tx1"/>
              </a:solidFill>
            </a:endParaRPr>
          </a:p>
        </p:txBody>
      </p:sp>
      <p:sp>
        <p:nvSpPr>
          <p:cNvPr id="8" name="四角形: 角を丸くする 7">
            <a:extLst>
              <a:ext uri="{FF2B5EF4-FFF2-40B4-BE49-F238E27FC236}">
                <a16:creationId xmlns:a16="http://schemas.microsoft.com/office/drawing/2014/main" id="{56C8FB46-1EB4-481D-B037-1F7B68F88985}"/>
              </a:ext>
            </a:extLst>
          </p:cNvPr>
          <p:cNvSpPr/>
          <p:nvPr/>
        </p:nvSpPr>
        <p:spPr>
          <a:xfrm>
            <a:off x="327658" y="2720370"/>
            <a:ext cx="1851662"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Domain</a:t>
            </a:r>
          </a:p>
          <a:p>
            <a:pPr algn="ctr"/>
            <a:r>
              <a:rPr kumimoji="1" lang="en-US" altLang="ja-JP" dirty="0">
                <a:solidFill>
                  <a:schemeClr val="tx1"/>
                </a:solidFill>
              </a:rPr>
              <a:t>Shader</a:t>
            </a:r>
            <a:endParaRPr kumimoji="1" lang="ja-JP" altLang="en-US" dirty="0">
              <a:solidFill>
                <a:schemeClr val="tx1"/>
              </a:solidFill>
            </a:endParaRPr>
          </a:p>
        </p:txBody>
      </p:sp>
      <p:sp>
        <p:nvSpPr>
          <p:cNvPr id="9" name="四角形: 角を丸くする 8">
            <a:extLst>
              <a:ext uri="{FF2B5EF4-FFF2-40B4-BE49-F238E27FC236}">
                <a16:creationId xmlns:a16="http://schemas.microsoft.com/office/drawing/2014/main" id="{6CF79370-FD49-46DF-9591-4D03D1B0F5D1}"/>
              </a:ext>
            </a:extLst>
          </p:cNvPr>
          <p:cNvSpPr/>
          <p:nvPr/>
        </p:nvSpPr>
        <p:spPr>
          <a:xfrm>
            <a:off x="327658" y="3646945"/>
            <a:ext cx="1851662"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Geometry Shader</a:t>
            </a:r>
            <a:endParaRPr kumimoji="1" lang="ja-JP" altLang="en-US" dirty="0">
              <a:solidFill>
                <a:schemeClr val="tx1"/>
              </a:solidFill>
            </a:endParaRPr>
          </a:p>
        </p:txBody>
      </p:sp>
      <p:sp>
        <p:nvSpPr>
          <p:cNvPr id="10" name="四角形: 角を丸くする 9">
            <a:extLst>
              <a:ext uri="{FF2B5EF4-FFF2-40B4-BE49-F238E27FC236}">
                <a16:creationId xmlns:a16="http://schemas.microsoft.com/office/drawing/2014/main" id="{53E9A430-1FF6-4A19-9C70-3321789C241F}"/>
              </a:ext>
            </a:extLst>
          </p:cNvPr>
          <p:cNvSpPr/>
          <p:nvPr/>
        </p:nvSpPr>
        <p:spPr>
          <a:xfrm>
            <a:off x="327658" y="4573520"/>
            <a:ext cx="1851662" cy="685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Pixel</a:t>
            </a:r>
          </a:p>
          <a:p>
            <a:pPr algn="ctr"/>
            <a:r>
              <a:rPr kumimoji="1" lang="en-US" altLang="ja-JP" dirty="0">
                <a:solidFill>
                  <a:schemeClr val="tx1"/>
                </a:solidFill>
              </a:rPr>
              <a:t>Shader</a:t>
            </a:r>
            <a:endParaRPr kumimoji="1" lang="ja-JP" altLang="en-US" dirty="0">
              <a:solidFill>
                <a:schemeClr val="tx1"/>
              </a:solidFill>
            </a:endParaRPr>
          </a:p>
        </p:txBody>
      </p:sp>
      <p:sp>
        <p:nvSpPr>
          <p:cNvPr id="23" name="テキスト ボックス 22">
            <a:extLst>
              <a:ext uri="{FF2B5EF4-FFF2-40B4-BE49-F238E27FC236}">
                <a16:creationId xmlns:a16="http://schemas.microsoft.com/office/drawing/2014/main" id="{E1A89E53-D3AE-4BA1-BC9A-8ECC51C70382}"/>
              </a:ext>
            </a:extLst>
          </p:cNvPr>
          <p:cNvSpPr txBox="1"/>
          <p:nvPr/>
        </p:nvSpPr>
        <p:spPr>
          <a:xfrm>
            <a:off x="2364099" y="925521"/>
            <a:ext cx="6452240" cy="584775"/>
          </a:xfrm>
          <a:prstGeom prst="rect">
            <a:avLst/>
          </a:prstGeom>
          <a:solidFill>
            <a:schemeClr val="accent4">
              <a:lumMod val="20000"/>
              <a:lumOff val="80000"/>
            </a:schemeClr>
          </a:solidFill>
        </p:spPr>
        <p:txBody>
          <a:bodyPr wrap="square" rtlCol="0">
            <a:spAutoFit/>
          </a:bodyPr>
          <a:lstStyle/>
          <a:p>
            <a:r>
              <a:rPr kumimoji="1" lang="en-US" altLang="ja-JP" sz="1600" dirty="0">
                <a:latin typeface="+mn-ea"/>
              </a:rPr>
              <a:t>CPU</a:t>
            </a:r>
            <a:r>
              <a:rPr kumimoji="1" lang="ja-JP" altLang="en-US" sz="1600" dirty="0">
                <a:latin typeface="+mn-ea"/>
              </a:rPr>
              <a:t>から渡された点群を</a:t>
            </a:r>
            <a:r>
              <a:rPr kumimoji="1" lang="en-US" altLang="ja-JP" sz="1600" dirty="0">
                <a:latin typeface="+mn-ea"/>
              </a:rPr>
              <a:t>HS</a:t>
            </a:r>
            <a:r>
              <a:rPr kumimoji="1" lang="ja-JP" altLang="en-US" sz="1600" dirty="0">
                <a:latin typeface="+mn-ea"/>
              </a:rPr>
              <a:t>にそのまま流す。</a:t>
            </a:r>
          </a:p>
          <a:p>
            <a:endParaRPr kumimoji="1" lang="ja-JP" altLang="en-US" sz="1600" dirty="0"/>
          </a:p>
        </p:txBody>
      </p:sp>
      <p:sp>
        <p:nvSpPr>
          <p:cNvPr id="24" name="テキスト ボックス 23">
            <a:extLst>
              <a:ext uri="{FF2B5EF4-FFF2-40B4-BE49-F238E27FC236}">
                <a16:creationId xmlns:a16="http://schemas.microsoft.com/office/drawing/2014/main" id="{AF3D3F37-34BE-4627-A0B2-09F720A3D372}"/>
              </a:ext>
            </a:extLst>
          </p:cNvPr>
          <p:cNvSpPr txBox="1"/>
          <p:nvPr/>
        </p:nvSpPr>
        <p:spPr>
          <a:xfrm>
            <a:off x="2364099" y="1854334"/>
            <a:ext cx="6452239" cy="584775"/>
          </a:xfrm>
          <a:prstGeom prst="rect">
            <a:avLst/>
          </a:prstGeom>
          <a:solidFill>
            <a:schemeClr val="accent4">
              <a:lumMod val="20000"/>
              <a:lumOff val="80000"/>
            </a:schemeClr>
          </a:solidFill>
        </p:spPr>
        <p:txBody>
          <a:bodyPr wrap="square" rtlCol="0">
            <a:spAutoFit/>
          </a:bodyPr>
          <a:lstStyle/>
          <a:p>
            <a:r>
              <a:rPr kumimoji="1" lang="en-US" altLang="ja-JP" sz="1600" dirty="0" err="1">
                <a:latin typeface="+mn-ea"/>
              </a:rPr>
              <a:t>ConstantPatchFunc</a:t>
            </a:r>
            <a:r>
              <a:rPr kumimoji="1" lang="ja-JP" altLang="en-US" sz="1600" dirty="0" err="1">
                <a:latin typeface="+mn-ea"/>
              </a:rPr>
              <a:t>で細</a:t>
            </a:r>
            <a:r>
              <a:rPr kumimoji="1" lang="ja-JP" altLang="en-US" sz="1600" dirty="0">
                <a:latin typeface="+mn-ea"/>
              </a:rPr>
              <a:t>分割パラメータを指定して、メッシュの定義と分割</a:t>
            </a:r>
            <a:endParaRPr kumimoji="1" lang="en-US" altLang="ja-JP" sz="1600" dirty="0">
              <a:latin typeface="+mn-ea"/>
            </a:endParaRPr>
          </a:p>
          <a:p>
            <a:r>
              <a:rPr kumimoji="1" lang="ja-JP" altLang="en-US" sz="1600" dirty="0">
                <a:latin typeface="+mn-ea"/>
              </a:rPr>
              <a:t>を行う。</a:t>
            </a:r>
            <a:endParaRPr kumimoji="1" lang="en-US" altLang="ja-JP" sz="1600" dirty="0">
              <a:latin typeface="+mn-ea"/>
            </a:endParaRPr>
          </a:p>
        </p:txBody>
      </p:sp>
      <p:sp>
        <p:nvSpPr>
          <p:cNvPr id="25" name="テキスト ボックス 24">
            <a:extLst>
              <a:ext uri="{FF2B5EF4-FFF2-40B4-BE49-F238E27FC236}">
                <a16:creationId xmlns:a16="http://schemas.microsoft.com/office/drawing/2014/main" id="{8ACE8150-4F1A-484A-9541-75978A8DCC80}"/>
              </a:ext>
            </a:extLst>
          </p:cNvPr>
          <p:cNvSpPr txBox="1"/>
          <p:nvPr/>
        </p:nvSpPr>
        <p:spPr>
          <a:xfrm>
            <a:off x="2364102" y="2768821"/>
            <a:ext cx="6452237" cy="584775"/>
          </a:xfrm>
          <a:prstGeom prst="rect">
            <a:avLst/>
          </a:prstGeom>
          <a:solidFill>
            <a:schemeClr val="accent4">
              <a:lumMod val="20000"/>
              <a:lumOff val="80000"/>
            </a:schemeClr>
          </a:solidFill>
        </p:spPr>
        <p:txBody>
          <a:bodyPr wrap="square" rtlCol="0">
            <a:spAutoFit/>
          </a:bodyPr>
          <a:lstStyle/>
          <a:p>
            <a:r>
              <a:rPr kumimoji="1" lang="ja-JP" altLang="en-US" sz="1600" dirty="0">
                <a:latin typeface="+mn-ea"/>
              </a:rPr>
              <a:t>ドメインロケーションと全体サイズから</a:t>
            </a:r>
            <a:r>
              <a:rPr kumimoji="1" lang="en-US" altLang="ja-JP" sz="1600" dirty="0">
                <a:latin typeface="+mn-ea"/>
              </a:rPr>
              <a:t>UV</a:t>
            </a:r>
            <a:r>
              <a:rPr kumimoji="1" lang="ja-JP" altLang="en-US" sz="1600" dirty="0">
                <a:latin typeface="+mn-ea"/>
              </a:rPr>
              <a:t>と頂点情報の生成を行う。</a:t>
            </a:r>
            <a:endParaRPr kumimoji="1" lang="en-US" altLang="ja-JP" sz="1600" dirty="0">
              <a:latin typeface="+mn-ea"/>
            </a:endParaRPr>
          </a:p>
          <a:p>
            <a:endParaRPr kumimoji="1" lang="en-US" altLang="ja-JP" sz="1600" dirty="0">
              <a:solidFill>
                <a:schemeClr val="bg1">
                  <a:lumMod val="95000"/>
                </a:schemeClr>
              </a:solidFill>
              <a:latin typeface="+mn-ea"/>
            </a:endParaRPr>
          </a:p>
        </p:txBody>
      </p:sp>
      <p:sp>
        <p:nvSpPr>
          <p:cNvPr id="26" name="テキスト ボックス 25">
            <a:extLst>
              <a:ext uri="{FF2B5EF4-FFF2-40B4-BE49-F238E27FC236}">
                <a16:creationId xmlns:a16="http://schemas.microsoft.com/office/drawing/2014/main" id="{A6936A9E-FFBD-4E0E-99B8-53D2D972F59C}"/>
              </a:ext>
            </a:extLst>
          </p:cNvPr>
          <p:cNvSpPr txBox="1"/>
          <p:nvPr/>
        </p:nvSpPr>
        <p:spPr>
          <a:xfrm>
            <a:off x="2364101" y="3697457"/>
            <a:ext cx="6452237" cy="584775"/>
          </a:xfrm>
          <a:prstGeom prst="rect">
            <a:avLst/>
          </a:prstGeom>
          <a:solidFill>
            <a:schemeClr val="accent4">
              <a:lumMod val="20000"/>
              <a:lumOff val="80000"/>
            </a:schemeClr>
          </a:solidFill>
        </p:spPr>
        <p:txBody>
          <a:bodyPr wrap="square" rtlCol="0">
            <a:spAutoFit/>
          </a:bodyPr>
          <a:lstStyle/>
          <a:p>
            <a:r>
              <a:rPr kumimoji="1" lang="ja-JP" altLang="en-US" sz="1600" dirty="0">
                <a:latin typeface="+mn-ea"/>
              </a:rPr>
              <a:t>カメラ数からジオメトリインスタンシングと頂点単位で座標変換と、バンプマップと補正法線のブレンドした結果の計算を行う。</a:t>
            </a:r>
          </a:p>
        </p:txBody>
      </p:sp>
      <p:sp>
        <p:nvSpPr>
          <p:cNvPr id="27" name="テキスト ボックス 26">
            <a:extLst>
              <a:ext uri="{FF2B5EF4-FFF2-40B4-BE49-F238E27FC236}">
                <a16:creationId xmlns:a16="http://schemas.microsoft.com/office/drawing/2014/main" id="{9A8EC826-16B1-40A0-B115-7915A4D4A617}"/>
              </a:ext>
            </a:extLst>
          </p:cNvPr>
          <p:cNvSpPr txBox="1"/>
          <p:nvPr/>
        </p:nvSpPr>
        <p:spPr>
          <a:xfrm>
            <a:off x="2364101" y="4624032"/>
            <a:ext cx="6452237" cy="584775"/>
          </a:xfrm>
          <a:prstGeom prst="rect">
            <a:avLst/>
          </a:prstGeom>
          <a:solidFill>
            <a:schemeClr val="accent4">
              <a:lumMod val="20000"/>
              <a:lumOff val="80000"/>
            </a:schemeClr>
          </a:solidFill>
        </p:spPr>
        <p:txBody>
          <a:bodyPr wrap="square" rtlCol="0">
            <a:spAutoFit/>
          </a:bodyPr>
          <a:lstStyle/>
          <a:p>
            <a:r>
              <a:rPr kumimoji="1" lang="ja-JP" altLang="en-US" sz="1600" dirty="0">
                <a:latin typeface="+mn-ea"/>
              </a:rPr>
              <a:t>法線と海の色、退色カラー値から描画する。</a:t>
            </a:r>
            <a:endParaRPr kumimoji="1" lang="en-US" altLang="ja-JP" sz="1600" dirty="0">
              <a:latin typeface="+mn-ea"/>
            </a:endParaRPr>
          </a:p>
          <a:p>
            <a:endParaRPr kumimoji="1" lang="ja-JP" altLang="en-US" sz="1600" dirty="0"/>
          </a:p>
        </p:txBody>
      </p:sp>
      <p:cxnSp>
        <p:nvCxnSpPr>
          <p:cNvPr id="14" name="直線矢印コネクタ 13">
            <a:extLst>
              <a:ext uri="{FF2B5EF4-FFF2-40B4-BE49-F238E27FC236}">
                <a16:creationId xmlns:a16="http://schemas.microsoft.com/office/drawing/2014/main" id="{F448B0C7-B066-473F-9963-36612664EDB5}"/>
              </a:ext>
            </a:extLst>
          </p:cNvPr>
          <p:cNvCxnSpPr>
            <a:cxnSpLocks/>
            <a:stCxn id="6" idx="2"/>
            <a:endCxn id="7" idx="0"/>
          </p:cNvCxnSpPr>
          <p:nvPr/>
        </p:nvCxnSpPr>
        <p:spPr>
          <a:xfrm flipH="1">
            <a:off x="1253489" y="1563951"/>
            <a:ext cx="3" cy="2356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FBCD927-943F-41F5-A044-1D75C6163199}"/>
              </a:ext>
            </a:extLst>
          </p:cNvPr>
          <p:cNvCxnSpPr>
            <a:cxnSpLocks/>
            <a:stCxn id="7" idx="2"/>
            <a:endCxn id="8" idx="0"/>
          </p:cNvCxnSpPr>
          <p:nvPr/>
        </p:nvCxnSpPr>
        <p:spPr>
          <a:xfrm>
            <a:off x="1253489" y="2485403"/>
            <a:ext cx="0" cy="2349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48D70AB-0AAA-4370-80B1-D903D0435A2A}"/>
              </a:ext>
            </a:extLst>
          </p:cNvPr>
          <p:cNvCxnSpPr>
            <a:cxnSpLocks/>
            <a:stCxn id="8" idx="2"/>
            <a:endCxn id="9" idx="0"/>
          </p:cNvCxnSpPr>
          <p:nvPr/>
        </p:nvCxnSpPr>
        <p:spPr>
          <a:xfrm>
            <a:off x="1253489" y="3406170"/>
            <a:ext cx="0" cy="2407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2E76406-EC3C-4D11-B94E-1D22382D42DF}"/>
              </a:ext>
            </a:extLst>
          </p:cNvPr>
          <p:cNvCxnSpPr>
            <a:cxnSpLocks/>
            <a:stCxn id="9" idx="2"/>
            <a:endCxn id="10" idx="0"/>
          </p:cNvCxnSpPr>
          <p:nvPr/>
        </p:nvCxnSpPr>
        <p:spPr>
          <a:xfrm>
            <a:off x="1253489" y="4332745"/>
            <a:ext cx="0" cy="2407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2E117EBB-3159-43C6-BD02-DB570B45AAF2}"/>
              </a:ext>
            </a:extLst>
          </p:cNvPr>
          <p:cNvSpPr txBox="1">
            <a:spLocks/>
          </p:cNvSpPr>
          <p:nvPr/>
        </p:nvSpPr>
        <p:spPr>
          <a:xfrm>
            <a:off x="5143501" y="152400"/>
            <a:ext cx="3857624" cy="576262"/>
          </a:xfrm>
          <a:prstGeom prst="rect">
            <a:avLst/>
          </a:prstGeom>
        </p:spPr>
        <p:txBody>
          <a:bodyPr anchor="ctr"/>
          <a:lstStyle>
            <a:lvl1pPr algn="l" defTabSz="457200" rtl="0" eaLnBrk="1" latinLnBrk="0" hangingPunct="1">
              <a:spcBef>
                <a:spcPct val="0"/>
              </a:spcBef>
              <a:buNone/>
              <a:defRPr kumimoji="1"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dirty="0">
                <a:solidFill>
                  <a:schemeClr val="bg2">
                    <a:lumMod val="50000"/>
                  </a:schemeClr>
                </a:solidFill>
                <a:latin typeface="+mj-ea"/>
              </a:rPr>
              <a:t>Water simulation</a:t>
            </a:r>
            <a:endParaRPr lang="ja-JP" altLang="en-US" dirty="0">
              <a:solidFill>
                <a:schemeClr val="bg2">
                  <a:lumMod val="50000"/>
                </a:schemeClr>
              </a:solidFill>
              <a:latin typeface="+mj-ea"/>
            </a:endParaRPr>
          </a:p>
        </p:txBody>
      </p:sp>
      <p:sp>
        <p:nvSpPr>
          <p:cNvPr id="20" name="正方形/長方形 19">
            <a:extLst>
              <a:ext uri="{FF2B5EF4-FFF2-40B4-BE49-F238E27FC236}">
                <a16:creationId xmlns:a16="http://schemas.microsoft.com/office/drawing/2014/main" id="{7FC9FF5E-B0E2-4E04-8623-C4DE70495380}"/>
              </a:ext>
            </a:extLst>
          </p:cNvPr>
          <p:cNvSpPr/>
          <p:nvPr/>
        </p:nvSpPr>
        <p:spPr>
          <a:xfrm>
            <a:off x="238760" y="5712174"/>
            <a:ext cx="8666480" cy="907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a:solidFill>
                  <a:schemeClr val="tx1"/>
                </a:solidFill>
                <a:latin typeface="+mn-ea"/>
              </a:rPr>
              <a:t>点群から四角メッシュを生成し、テッセレーションで細分割し、 ノーマルマップの情報を元に法線情報と波の</a:t>
            </a:r>
            <a:endParaRPr kumimoji="1" lang="en-US" altLang="ja-JP" sz="1600" dirty="0">
              <a:solidFill>
                <a:schemeClr val="tx1"/>
              </a:solidFill>
              <a:latin typeface="+mn-ea"/>
            </a:endParaRPr>
          </a:p>
          <a:p>
            <a:r>
              <a:rPr kumimoji="1" lang="ja-JP" altLang="en-US" sz="1600" dirty="0">
                <a:solidFill>
                  <a:schemeClr val="tx1"/>
                </a:solidFill>
                <a:latin typeface="+mn-ea"/>
              </a:rPr>
              <a:t>高さを決定しています。このとき、正確に法線情報をとるとハイライト部分がハードに見えてしまうので、左手座標系の</a:t>
            </a:r>
            <a:r>
              <a:rPr kumimoji="1" lang="en-US" altLang="ja-JP" sz="1600" dirty="0">
                <a:solidFill>
                  <a:schemeClr val="tx1"/>
                </a:solidFill>
                <a:latin typeface="+mn-ea"/>
              </a:rPr>
              <a:t>Y</a:t>
            </a:r>
            <a:r>
              <a:rPr kumimoji="1" lang="ja-JP" altLang="en-US" sz="1600" dirty="0">
                <a:solidFill>
                  <a:schemeClr val="tx1"/>
                </a:solidFill>
                <a:latin typeface="+mn-ea"/>
              </a:rPr>
              <a:t>軸に対して大きめの値を線形補間でブレンドした値でライティング計算しています。</a:t>
            </a:r>
            <a:endParaRPr lang="en-US" altLang="ja-JP" sz="1600" dirty="0">
              <a:solidFill>
                <a:schemeClr val="tx1"/>
              </a:solidFill>
              <a:latin typeface="+mn-ea"/>
            </a:endParaRPr>
          </a:p>
          <a:p>
            <a:pPr algn="l"/>
            <a:endParaRPr kumimoji="1" lang="ja-JP" altLang="en-US" dirty="0"/>
          </a:p>
        </p:txBody>
      </p:sp>
    </p:spTree>
    <p:extLst>
      <p:ext uri="{BB962C8B-B14F-4D97-AF65-F5344CB8AC3E}">
        <p14:creationId xmlns:p14="http://schemas.microsoft.com/office/powerpoint/2010/main" val="2654885550"/>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Meiryo UI"/>
        <a:ea typeface="Meiryo UI"/>
        <a:cs typeface=""/>
      </a:majorFont>
      <a:minorFont>
        <a:latin typeface="Meiryo UI"/>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5583</TotalTime>
  <Words>2674</Words>
  <Application>Microsoft Office PowerPoint</Application>
  <PresentationFormat>画面に合わせる (4:3)</PresentationFormat>
  <Paragraphs>366</Paragraphs>
  <Slides>27</Slides>
  <Notes>13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Meiryo UI</vt:lpstr>
      <vt:lpstr>装甲明朝</vt:lpstr>
      <vt:lpstr>游ゴシック</vt:lpstr>
      <vt:lpstr>Arial</vt:lpstr>
      <vt:lpstr>Office Theme</vt:lpstr>
      <vt:lpstr>Portfolio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チーム作品</vt:lpstr>
      <vt:lpstr>PowerPoint プレゼンテーション</vt:lpstr>
      <vt:lpstr>PowerPoint プレゼンテーション</vt:lpstr>
      <vt:lpstr>PowerPoint プレゼンテーション</vt:lpstr>
      <vt:lpstr>授業課題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数学課題</vt:lpstr>
      <vt:lpstr>PowerPoint プレゼンテーション</vt:lpstr>
      <vt:lpstr>PowerPoint プレゼンテーション</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Kobayashi Kaito</dc:creator>
  <cp:lastModifiedBy>Kobayashi Kaito</cp:lastModifiedBy>
  <cp:revision>315</cp:revision>
  <dcterms:created xsi:type="dcterms:W3CDTF">2019-02-27T00:39:03Z</dcterms:created>
  <dcterms:modified xsi:type="dcterms:W3CDTF">2019-03-25T05:33:28Z</dcterms:modified>
</cp:coreProperties>
</file>